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isIZhnOWaNHP7FHD3Wuw0Le52u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A4E79F-B2A9-4733-8CAB-8A765EC4DBBB}">
  <a:tblStyle styleId="{CEA4E79F-B2A9-4733-8CAB-8A765EC4DBB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504" y="1322443"/>
            <a:ext cx="3473589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7678" l="0" r="49347" t="0"/>
          <a:stretch/>
        </p:blipFill>
        <p:spPr>
          <a:xfrm>
            <a:off x="304239" y="3966930"/>
            <a:ext cx="3746200" cy="273241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986713" y="57734"/>
            <a:ext cx="11205287" cy="785414"/>
          </a:xfrm>
          <a:custGeom>
            <a:rect b="b" l="l" r="r" t="t"/>
            <a:pathLst>
              <a:path extrusionOk="0" h="746760" w="963549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253F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7739993" y="3754363"/>
            <a:ext cx="4446615" cy="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00">
            <a:spAutoFit/>
          </a:bodyPr>
          <a:lstStyle/>
          <a:p>
            <a:pPr indent="0" lvl="0" marL="1178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ХАРАКТЕРИСТИКА ОЗ. МЕДВЕЖЬЕ</a:t>
            </a:r>
            <a:endParaRPr b="0" i="0" sz="1692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>
            <p:ph type="title"/>
          </p:nvPr>
        </p:nvSpPr>
        <p:spPr>
          <a:xfrm>
            <a:off x="2468850" y="528652"/>
            <a:ext cx="9282815" cy="27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4725">
            <a:spAutoFit/>
          </a:bodyPr>
          <a:lstStyle/>
          <a:p>
            <a:pPr indent="0" lvl="0" marL="1178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4"/>
              <a:buFont typeface="Arial"/>
              <a:buNone/>
            </a:pPr>
            <a:r>
              <a:rPr b="1" lang="ru-RU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БАЗЫ ОТДЫХА НА БЕРЕГУ ОЗЕРА ГОРЬКОЕ - УЗКОВО</a:t>
            </a:r>
            <a:endParaRPr b="1" sz="19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185992" y="1480780"/>
            <a:ext cx="4678017" cy="1876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725">
            <a:spAutoFit/>
          </a:bodyPr>
          <a:lstStyle/>
          <a:p>
            <a:pPr indent="-171450" lvl="0" marL="182644" marR="0" rtl="0" algn="l">
              <a:spcBef>
                <a:spcPts val="0"/>
              </a:spcBef>
              <a:spcAft>
                <a:spcPts val="0"/>
              </a:spcAft>
              <a:buClr>
                <a:srgbClr val="EC523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Объем туристического потока в среднем составляет более 150 тыс. человека в год. </a:t>
            </a:r>
            <a:endParaRPr/>
          </a:p>
          <a:p>
            <a:pPr indent="-171450" lvl="0" marL="182644" marR="0" rtl="0" algn="l">
              <a:spcBef>
                <a:spcPts val="0"/>
              </a:spcBef>
              <a:spcAft>
                <a:spcPts val="0"/>
              </a:spcAft>
              <a:buClr>
                <a:srgbClr val="EC523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 2025 году планируется увеличение   туристического потока свыше 30 %. 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82644" marR="0" rtl="0" algn="just">
              <a:spcBef>
                <a:spcPts val="0"/>
              </a:spcBef>
              <a:spcAft>
                <a:spcPts val="0"/>
              </a:spcAft>
              <a:buClr>
                <a:srgbClr val="EC523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rgbClr val="572312"/>
                </a:solidFill>
                <a:latin typeface="Calibri"/>
                <a:ea typeface="Calibri"/>
                <a:cs typeface="Calibri"/>
                <a:sym typeface="Calibri"/>
              </a:rPr>
              <a:t>Уникальное щелочное озеро «Горькое - Узково», один из 12 гидрологических памятников природы регионального значения на территории Курганской области. </a:t>
            </a:r>
            <a:endParaRPr b="0" i="0" sz="1100" u="none" cap="none" strike="noStrike">
              <a:solidFill>
                <a:srgbClr val="572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82644" marR="0" rtl="0" algn="just">
              <a:spcBef>
                <a:spcPts val="0"/>
              </a:spcBef>
              <a:spcAft>
                <a:spcPts val="0"/>
              </a:spcAft>
              <a:buClr>
                <a:srgbClr val="EC523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rgbClr val="572312"/>
                </a:solidFill>
                <a:latin typeface="Calibri"/>
                <a:ea typeface="Calibri"/>
                <a:cs typeface="Calibri"/>
                <a:sym typeface="Calibri"/>
              </a:rPr>
              <a:t>Вода озера уникальна по составу, гидрокарбонатно-натриевая с минерализацией 4-13 гр/л, относится к категории лечебных минеральных вод типа «Ессентуки». </a:t>
            </a:r>
            <a:endParaRPr b="0" i="0" sz="1100" u="none" cap="none" strike="noStrike">
              <a:solidFill>
                <a:srgbClr val="5723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82644" marR="0" rtl="0" algn="just">
              <a:spcBef>
                <a:spcPts val="0"/>
              </a:spcBef>
              <a:spcAft>
                <a:spcPts val="0"/>
              </a:spcAft>
              <a:buClr>
                <a:srgbClr val="EC5231"/>
              </a:buClr>
              <a:buSzPts val="1100"/>
              <a:buFont typeface="Arial"/>
              <a:buChar char="•"/>
            </a:pPr>
            <a:r>
              <a:rPr b="0" i="0" lang="ru-RU" sz="1100" u="none" cap="none" strike="noStrike">
                <a:solidFill>
                  <a:srgbClr val="572312"/>
                </a:solidFill>
                <a:latin typeface="Calibri"/>
                <a:ea typeface="Calibri"/>
                <a:cs typeface="Calibri"/>
                <a:sym typeface="Calibri"/>
              </a:rPr>
              <a:t>Озеро даёт сульфидную сапропелевую грязь, обладающую антибактериальным, противовоспалительным, рассасывающим свойствами. 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-8493" y="47368"/>
            <a:ext cx="2028517" cy="942713"/>
          </a:xfrm>
          <a:custGeom>
            <a:rect b="b" l="l" r="r" t="t"/>
            <a:pathLst>
              <a:path extrusionOk="0" h="454025" w="1056640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 cap="flat" cmpd="sng" w="9525">
            <a:solidFill>
              <a:srgbClr val="C2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1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300329" y="69630"/>
            <a:ext cx="3635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ИНВЕСТИЦИОННОЕ ПРЕДЛОЖЕНИЕ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7302" y="3322786"/>
            <a:ext cx="1816925" cy="35626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Координаты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инвестиционной площадки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994339" y="3328723"/>
            <a:ext cx="2822369" cy="34438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783" marR="0" rtl="0" algn="ctr">
              <a:spcBef>
                <a:spcPts val="111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Курганская область, Куртамышский район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7072047" y="1001647"/>
            <a:ext cx="5114561" cy="320634"/>
          </a:xfrm>
          <a:custGeom>
            <a:rect b="b" l="l" r="r" t="t"/>
            <a:pathLst>
              <a:path extrusionOk="0" h="372110" w="5631180">
                <a:moveTo>
                  <a:pt x="5631053" y="0"/>
                </a:moveTo>
                <a:lnTo>
                  <a:pt x="524637" y="0"/>
                </a:lnTo>
                <a:lnTo>
                  <a:pt x="0" y="351663"/>
                </a:lnTo>
                <a:lnTo>
                  <a:pt x="5631053" y="371601"/>
                </a:lnTo>
                <a:lnTo>
                  <a:pt x="5631053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ЭКОНОМИЧЕСКИЕ ПРЕДПОСЫЛКИ</a:t>
            </a:r>
            <a:endParaRPr b="1" sz="167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54379" y="1092530"/>
            <a:ext cx="2458192" cy="24938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Объем инвестиций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660073" y="1092530"/>
            <a:ext cx="2470067" cy="24938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140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млн. руб.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54379" y="1413163"/>
            <a:ext cx="2458192" cy="249381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 окупаемости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660073" y="1413163"/>
            <a:ext cx="2481943" cy="24938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3568087" y="1691570"/>
            <a:ext cx="326571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Суть проекта – строительство гостиничных корпусов на 60 номеров разной категорийности от стандарта до семейного до 220 чел; строительство 10 домиков -апартаментов с отдельными входами и террасами на до 50 чел.; банный комплекс с открытыми купелями; развитие инфраструктуры для активного и пассивного отдыха на территории санатория; развитие инфраструктуры, связанное со строительством и ландшафтными  работами в месте реализации инвестиционного проекта.</a:t>
            </a:r>
            <a:endParaRPr b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 flipH="1">
            <a:off x="5526580" y="4087783"/>
            <a:ext cx="6474286" cy="332509"/>
          </a:xfrm>
          <a:custGeom>
            <a:rect b="b" l="l" r="r" t="t"/>
            <a:pathLst>
              <a:path extrusionOk="0" h="372110" w="5631180">
                <a:moveTo>
                  <a:pt x="5631053" y="0"/>
                </a:moveTo>
                <a:lnTo>
                  <a:pt x="524637" y="0"/>
                </a:lnTo>
                <a:lnTo>
                  <a:pt x="0" y="351663"/>
                </a:lnTo>
                <a:lnTo>
                  <a:pt x="5631053" y="371601"/>
                </a:lnTo>
                <a:lnTo>
                  <a:pt x="5631053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ГОСУДАРСТВЕННАЯ ПОДДЕРЖКА</a:t>
            </a:r>
            <a:endParaRPr b="1" sz="167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335446" y="4858111"/>
            <a:ext cx="6856554" cy="1787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3815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AutoNum type="arabicPeriod"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 земельного участка в аренду без проведения торгов в целях реализации масштабных инвестиционных проектов с последующим правом выкупа;  </a:t>
            </a:r>
            <a:endParaRPr/>
          </a:p>
          <a:p>
            <a:pPr indent="-228600" lvl="0" marL="43815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AutoNum type="arabicPeriod"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льготное кредитование до 5 млн.руб. под 0,1% годовых.</a:t>
            </a:r>
            <a:endParaRPr/>
          </a:p>
          <a:p>
            <a:pPr indent="-228600" lvl="0" marL="43815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AutoNum type="arabicPeriod"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Грантовая поддержка до 50% затрат на приобретение инвентаря и строительство объектов туризма </a:t>
            </a:r>
            <a:endParaRPr/>
          </a:p>
          <a:p>
            <a:pPr indent="-228600" lvl="0" marL="43815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AutoNum type="arabicPeriod"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Поручительства по банковским кредитам, 50 % от суммы кредита, но не более 17,5 млн. руб.;</a:t>
            </a:r>
            <a:endParaRPr/>
          </a:p>
          <a:p>
            <a:pPr indent="-228600" lvl="0" marL="43815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AutoNum type="arabicPeriod"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Субсидирование лизинга оборудования до 15%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3815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ts val="1200"/>
              <a:buFont typeface="Calibri"/>
              <a:buAutoNum type="arabicPeriod"/>
            </a:pPr>
            <a:r>
              <a:rPr lang="ru-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Возмещение 50% затрат на создание инфраструктуры (в рамках реализации Постановлений Правительства РФ от 19.10.20 г. № 1704 и от 15.03.16 № 194).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986713" y="57734"/>
            <a:ext cx="11205287" cy="785414"/>
          </a:xfrm>
          <a:custGeom>
            <a:rect b="b" l="l" r="r" t="t"/>
            <a:pathLst>
              <a:path extrusionOk="0" h="746760" w="9635490">
                <a:moveTo>
                  <a:pt x="9635382" y="0"/>
                </a:moveTo>
                <a:lnTo>
                  <a:pt x="0" y="0"/>
                </a:lnTo>
                <a:lnTo>
                  <a:pt x="904855" y="744354"/>
                </a:lnTo>
                <a:lnTo>
                  <a:pt x="9635382" y="746522"/>
                </a:lnTo>
                <a:lnTo>
                  <a:pt x="9635382" y="0"/>
                </a:lnTo>
                <a:close/>
              </a:path>
            </a:pathLst>
          </a:custGeom>
          <a:solidFill>
            <a:srgbClr val="253F6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4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2468850" y="528652"/>
            <a:ext cx="9282815" cy="278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4725">
            <a:spAutoFit/>
          </a:bodyPr>
          <a:lstStyle/>
          <a:p>
            <a:pPr indent="0" lvl="0" marL="1178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4"/>
              <a:buFont typeface="Arial"/>
              <a:buNone/>
            </a:pPr>
            <a:r>
              <a:rPr b="1" lang="ru-RU" sz="1904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БАЗЫ ОТДЫХА НА БЕРЕГУ ОЗЕРА ГОРЬКОЕ - УЗКОВО</a:t>
            </a:r>
            <a:endParaRPr b="1" sz="190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-8493" y="47369"/>
            <a:ext cx="2028517" cy="795780"/>
          </a:xfrm>
          <a:custGeom>
            <a:rect b="b" l="l" r="r" t="t"/>
            <a:pathLst>
              <a:path extrusionOk="0" h="454025" w="1056640">
                <a:moveTo>
                  <a:pt x="507743" y="0"/>
                </a:moveTo>
                <a:lnTo>
                  <a:pt x="0" y="1197"/>
                </a:lnTo>
                <a:lnTo>
                  <a:pt x="0" y="453595"/>
                </a:lnTo>
                <a:lnTo>
                  <a:pt x="1056614" y="453595"/>
                </a:lnTo>
                <a:lnTo>
                  <a:pt x="507743" y="0"/>
                </a:lnTo>
                <a:close/>
              </a:path>
            </a:pathLst>
          </a:custGeom>
          <a:solidFill>
            <a:srgbClr val="C2C5BE"/>
          </a:solidFill>
          <a:ln cap="flat" cmpd="sng" w="9525">
            <a:solidFill>
              <a:srgbClr val="C2C5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1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300329" y="69630"/>
            <a:ext cx="3635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ИНВЕСТИЦИОННОЕ ПРЕДЛОЖЕНИЕ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" name="Google Shape;110;p2"/>
          <p:cNvGraphicFramePr/>
          <p:nvPr/>
        </p:nvGraphicFramePr>
        <p:xfrm>
          <a:off x="397024" y="10797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{CEA4E79F-B2A9-4733-8CAB-8A765EC4DBBB}</a:tableStyleId>
              </a:tblPr>
              <a:tblGrid>
                <a:gridCol w="1912925"/>
                <a:gridCol w="2625475"/>
              </a:tblGrid>
              <a:tr h="338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b="1" lang="ru-RU" sz="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Адрес места расположения инвестиционной площадки: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b="0" lang="ru-RU" sz="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Курганская область, Куртамышский район, д. Узково, оз. Горькое,  озеро находится в 80 км от г. Кургана</a:t>
                      </a:r>
                      <a:endParaRPr b="0" sz="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1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Площадь площадки 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130975 кв.м. 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Кадастровый номер участка/квартала  </a:t>
                      </a:r>
                      <a:endParaRPr b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45:09:040101:440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Собственник 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Земли, государственная собственность. Предоставление осуществляет  Администрация Куртамышского района.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Категория земель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Земли особо охраняемых территорий и объектов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 разрешенного использования 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 размещения объектов (территорий) рекреационного назначения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Основные виды разрешенного использования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отдых (рекреация)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Электроснабжение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Технологическое присоединение энергопринимающих устройств возможно осуществить от распределительной сети АО «СУЭНКО» путем сооружения ЛЭП 10 кВ ориентировочной протяженностью 3 км с ТП 10/0,4 кВ необходимой мощности.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Газоснабжение 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Планируется газификация на 2023-2024 гг.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Водоснабжение 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Возможно строительство индивидуального источника водоснабжения. Точную информацию о количестве и качестве подземных вод можно получить только по результатам геологоразведочных работ.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Водоотведение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Возможно строительство локальной канализации с отводом нечистот в септик.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Подъездные пути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Дорога с твердым покрытием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Механизм предоставления инвестиционной площадки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предоставление земельного участка в аренду без проведения торгов в целях реализации масштабного инвестиционного проекта с последующим правом выкупа;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аукцион по аренде/собственности земельного участка. 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1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800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Аукцион по продаже годовой арендной платы и заключению договора аренды сроком на  5 лет. Начальная цена  годовой арендной платы   составляет  86 тыс. руб.</a:t>
                      </a:r>
                      <a:endParaRPr b="0" sz="800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8275" marL="82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888" y="932838"/>
            <a:ext cx="3219039" cy="257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9354" y="2836182"/>
            <a:ext cx="5052646" cy="384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2021-11-02T04:16:55Z</dcterms:created>
  <dc:creator>Бухгалтерия</dc:creator>
</cp:coreProperties>
</file>