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7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6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0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82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9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6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4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3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902C3-3652-47A3-8EF2-3C52F742041E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CBB7-636E-4DE8-A8A3-D3ABD19878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4"/>
          <p:cNvSpPr/>
          <p:nvPr/>
        </p:nvSpPr>
        <p:spPr>
          <a:xfrm>
            <a:off x="986713" y="57734"/>
            <a:ext cx="11205287" cy="785414"/>
          </a:xfrm>
          <a:custGeom>
            <a:avLst/>
            <a:gdLst/>
            <a:ahLst/>
            <a:cxnLst/>
            <a:rect l="l" t="t" r="r" b="b"/>
            <a:pathLst>
              <a:path w="9635490" h="746760">
                <a:moveTo>
                  <a:pt x="9635382" y="0"/>
                </a:moveTo>
                <a:lnTo>
                  <a:pt x="0" y="0"/>
                </a:lnTo>
                <a:lnTo>
                  <a:pt x="904855" y="744354"/>
                </a:lnTo>
                <a:lnTo>
                  <a:pt x="9635382" y="746522"/>
                </a:lnTo>
                <a:lnTo>
                  <a:pt x="9635382" y="0"/>
                </a:lnTo>
                <a:close/>
              </a:path>
            </a:pathLst>
          </a:custGeom>
          <a:solidFill>
            <a:srgbClr val="253F6D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0" tIns="0" rIns="0" bIns="0" rtlCol="0"/>
          <a:lstStyle/>
          <a:p>
            <a:pPr marL="0" marR="0" lvl="0" indent="0" algn="l" defTabSz="9672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0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39993" y="3754363"/>
            <a:ext cx="4446615" cy="271100"/>
          </a:xfrm>
          <a:prstGeom prst="rect">
            <a:avLst/>
          </a:prstGeom>
        </p:spPr>
        <p:txBody>
          <a:bodyPr vert="horz" wrap="square" lIns="0" tIns="10604" rIns="0" bIns="0" rtlCol="0">
            <a:spAutoFit/>
          </a:bodyPr>
          <a:lstStyle/>
          <a:p>
            <a:pPr marL="11783" marR="0" lvl="0" indent="0" algn="ctr" defTabSz="914400" rtl="0" eaLnBrk="1" fontAlgn="auto" latinLnBrk="0" hangingPunct="1">
              <a:lnSpc>
                <a:spcPct val="100000"/>
              </a:lnSpc>
              <a:spcBef>
                <a:spcPts val="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92" b="1" i="0" u="none" strike="noStrike" kern="1200" cap="none" spc="-11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ХАРАКТЕРИСТИКА</a:t>
            </a:r>
            <a:r>
              <a:rPr kumimoji="0" sz="1692" b="1" i="0" u="none" strike="noStrike" kern="1200" cap="none" spc="-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692" b="1" i="0" u="none" strike="noStrike" kern="1200" cap="none" spc="-10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ОЗ. МЕДВЕЖЬЕ</a:t>
            </a:r>
            <a:endParaRPr kumimoji="0" sz="169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090057" y="528652"/>
            <a:ext cx="10101943" cy="236472"/>
          </a:xfrm>
          <a:prstGeom prst="rect">
            <a:avLst/>
          </a:prstGeom>
        </p:spPr>
        <p:txBody>
          <a:bodyPr vert="horz" wrap="square" lIns="0" tIns="14729" rIns="0" bIns="0" rtlCol="0" anchor="ctr">
            <a:spAutoFit/>
          </a:bodyPr>
          <a:lstStyle/>
          <a:p>
            <a:pPr marL="11783">
              <a:spcBef>
                <a:spcPts val="116"/>
              </a:spcBef>
            </a:pPr>
            <a:r>
              <a:rPr lang="ru-RU" sz="1600" b="1" spc="19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ОЗДОРОВИТЕЛЬНОГО КОМПЛЕКСА НА БАЗЕ САНАТОРИЯ «СОСНОВАЯ РОЩА»</a:t>
            </a:r>
            <a:endParaRPr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70106" y="3075710"/>
            <a:ext cx="5321893" cy="1092091"/>
          </a:xfrm>
          <a:prstGeom prst="rect">
            <a:avLst/>
          </a:prstGeom>
        </p:spPr>
        <p:txBody>
          <a:bodyPr vert="horz" wrap="square" lIns="0" tIns="14729" rIns="0" bIns="0" rtlCol="0">
            <a:spAutoFit/>
          </a:bodyPr>
          <a:lstStyle/>
          <a:p>
            <a:pPr marL="182644" lvl="0" indent="-171450">
              <a:buClr>
                <a:srgbClr val="EC5231"/>
              </a:buClr>
              <a:buFont typeface="Arial" panose="020B0604020202020204" pitchFamily="34" charset="0"/>
              <a:buChar char="•"/>
              <a:tabLst>
                <a:tab pos="291629" algn="l"/>
                <a:tab pos="292218" algn="l"/>
              </a:tabLst>
              <a:defRPr/>
            </a:pPr>
            <a:r>
              <a:rPr lang="ru-RU" sz="1000" dirty="0">
                <a:solidFill>
                  <a:prstClr val="black"/>
                </a:solidFill>
              </a:rPr>
              <a:t>Объем туристического потока в среднем составляет более 150 тыс. человека в год. </a:t>
            </a:r>
          </a:p>
          <a:p>
            <a:pPr marL="182644" lvl="0" indent="-171450">
              <a:buClr>
                <a:srgbClr val="EC5231"/>
              </a:buClr>
              <a:buFont typeface="Arial" panose="020B0604020202020204" pitchFamily="34" charset="0"/>
              <a:buChar char="•"/>
              <a:tabLst>
                <a:tab pos="291629" algn="l"/>
                <a:tab pos="292218" algn="l"/>
              </a:tabLst>
              <a:defRPr/>
            </a:pPr>
            <a:r>
              <a:rPr lang="ru-RU" sz="1000" dirty="0">
                <a:solidFill>
                  <a:prstClr val="black"/>
                </a:solidFill>
              </a:rPr>
              <a:t>К 2025 году планируется увеличение   туристического потока свыше 30 %. </a:t>
            </a:r>
            <a:endParaRPr kumimoji="0" lang="ru-RU" sz="1000" b="0" i="0" u="none" strike="noStrike" kern="1200" cap="none" spc="-19" normalizeH="0" baseline="0" noProof="0" dirty="0" smtClean="0">
              <a:ln>
                <a:noFill/>
              </a:ln>
              <a:solidFill>
                <a:srgbClr val="572312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182644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5231"/>
              </a:buClr>
              <a:buSzTx/>
              <a:buFont typeface="Arial" panose="020B0604020202020204" pitchFamily="34" charset="0"/>
              <a:buChar char="•"/>
              <a:tabLst>
                <a:tab pos="291629" algn="l"/>
                <a:tab pos="292218" algn="l"/>
              </a:tabLst>
              <a:defRPr/>
            </a:pPr>
            <a:r>
              <a:rPr kumimoji="0" lang="ru-RU" sz="1000" b="0" i="0" u="none" strike="noStrike" kern="1200" cap="none" spc="-19" normalizeH="0" baseline="0" noProof="0" dirty="0" smtClean="0">
                <a:ln>
                  <a:noFill/>
                </a:ln>
                <a:solidFill>
                  <a:srgbClr val="572312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среднеминерализованные, </a:t>
            </a:r>
            <a:r>
              <a:rPr kumimoji="0" lang="ru-RU" sz="1000" b="0" i="0" u="none" strike="noStrike" kern="1200" cap="none" spc="-19" normalizeH="0" baseline="0" noProof="0" dirty="0" err="1" smtClean="0">
                <a:ln>
                  <a:noFill/>
                </a:ln>
                <a:solidFill>
                  <a:srgbClr val="572312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среднесульфидные</a:t>
            </a:r>
            <a:r>
              <a:rPr kumimoji="0" lang="ru-RU" sz="1000" b="0" i="0" u="none" strike="noStrike" kern="1200" cap="none" spc="-19" normalizeH="0" baseline="0" noProof="0" dirty="0" smtClean="0">
                <a:ln>
                  <a:noFill/>
                </a:ln>
                <a:solidFill>
                  <a:srgbClr val="572312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, высокозольные сапропелевые грязи с минерализацией 30 г/л ;</a:t>
            </a:r>
          </a:p>
          <a:p>
            <a:pPr marL="182644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5231"/>
              </a:buClr>
              <a:buSzTx/>
              <a:buFont typeface="Arial" panose="020B0604020202020204" pitchFamily="34" charset="0"/>
              <a:buChar char="•"/>
              <a:tabLst>
                <a:tab pos="291629" algn="l"/>
                <a:tab pos="292218" algn="l"/>
              </a:tabLst>
              <a:defRPr/>
            </a:pPr>
            <a:r>
              <a:rPr kumimoji="0" lang="ru-RU" sz="1000" b="0" i="0" u="none" strike="noStrike" kern="1200" cap="none" spc="-19" normalizeH="0" baseline="0" noProof="0" dirty="0" smtClean="0">
                <a:ln>
                  <a:noFill/>
                </a:ln>
                <a:solidFill>
                  <a:srgbClr val="572312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рапа озера (сульфатно-хлоридного магниево-натриевого типа с минерализацией 18,35 г/л) богата микроэлементами: бром, йод, бор, железо, калий, кальций, хлор;</a:t>
            </a:r>
          </a:p>
          <a:p>
            <a:pPr marL="182644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5231"/>
              </a:buClr>
              <a:buSzTx/>
              <a:buFont typeface="Arial" panose="020B0604020202020204" pitchFamily="34" charset="0"/>
              <a:buChar char="•"/>
              <a:tabLst>
                <a:tab pos="291629" algn="l"/>
                <a:tab pos="292218" algn="l"/>
              </a:tabLst>
              <a:defRPr/>
            </a:pPr>
            <a:r>
              <a:rPr kumimoji="0" lang="ru-RU" sz="1000" b="0" i="0" u="none" strike="noStrike" kern="1200" cap="none" spc="-19" normalizeH="0" baseline="0" noProof="0" dirty="0" smtClean="0">
                <a:ln>
                  <a:noFill/>
                </a:ln>
                <a:solidFill>
                  <a:srgbClr val="572312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минерализация грязевого раствора 21 г/л.</a:t>
            </a:r>
            <a:endParaRPr kumimoji="0" lang="ru-RU" sz="1000" b="0" i="0" u="none" strike="noStrike" kern="1200" cap="none" spc="-19" normalizeH="0" baseline="0" noProof="0" dirty="0">
              <a:ln>
                <a:noFill/>
              </a:ln>
              <a:solidFill>
                <a:srgbClr val="572312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object 5"/>
          <p:cNvSpPr/>
          <p:nvPr/>
        </p:nvSpPr>
        <p:spPr>
          <a:xfrm>
            <a:off x="-8493" y="47369"/>
            <a:ext cx="2028517" cy="795780"/>
          </a:xfrm>
          <a:custGeom>
            <a:avLst/>
            <a:gdLst/>
            <a:ahLst/>
            <a:cxnLst/>
            <a:rect l="l" t="t" r="r" b="b"/>
            <a:pathLst>
              <a:path w="1056640" h="454025">
                <a:moveTo>
                  <a:pt x="507743" y="0"/>
                </a:moveTo>
                <a:lnTo>
                  <a:pt x="0" y="1197"/>
                </a:lnTo>
                <a:lnTo>
                  <a:pt x="0" y="453595"/>
                </a:lnTo>
                <a:lnTo>
                  <a:pt x="1056614" y="453595"/>
                </a:lnTo>
                <a:lnTo>
                  <a:pt x="507743" y="0"/>
                </a:lnTo>
                <a:close/>
              </a:path>
            </a:pathLst>
          </a:custGeom>
          <a:solidFill>
            <a:srgbClr val="C2C5BE"/>
          </a:solidFill>
          <a:ln>
            <a:solidFill>
              <a:srgbClr val="C2C5BE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1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00329" y="69630"/>
            <a:ext cx="3635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ИНВЕСТИЦИОННОЕ ПРЕДЛОЖЕНИЕ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28955" y="2303813"/>
            <a:ext cx="1816925" cy="356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Координаты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инвестиционной площадки </a:t>
            </a: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369631" y="2315688"/>
            <a:ext cx="2822369" cy="344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783" marR="0" lvl="0" indent="0" algn="ctr" defTabSz="914400" rtl="0" eaLnBrk="1" fontAlgn="auto" latinLnBrk="0" hangingPunct="1">
              <a:lnSpc>
                <a:spcPct val="100000"/>
              </a:lnSpc>
              <a:spcBef>
                <a:spcPts val="11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14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Курганская область, </a:t>
            </a:r>
            <a:r>
              <a:rPr kumimoji="0" lang="ru-RU" sz="900" b="0" i="0" u="none" strike="noStrike" kern="1200" cap="none" spc="14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Звериноголовский</a:t>
            </a:r>
            <a:r>
              <a:rPr kumimoji="0" lang="ru-RU" sz="900" b="0" i="0" u="none" strike="noStrike" kern="1200" cap="none" spc="14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район, в 150 км от г. Кургана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bject 9"/>
          <p:cNvSpPr/>
          <p:nvPr/>
        </p:nvSpPr>
        <p:spPr>
          <a:xfrm>
            <a:off x="7077439" y="2707575"/>
            <a:ext cx="5114561" cy="320634"/>
          </a:xfrm>
          <a:custGeom>
            <a:avLst/>
            <a:gdLst/>
            <a:ahLst/>
            <a:cxnLst/>
            <a:rect l="l" t="t" r="r" b="b"/>
            <a:pathLst>
              <a:path w="5631180" h="372110">
                <a:moveTo>
                  <a:pt x="5631053" y="0"/>
                </a:moveTo>
                <a:lnTo>
                  <a:pt x="524637" y="0"/>
                </a:lnTo>
                <a:lnTo>
                  <a:pt x="0" y="351663"/>
                </a:lnTo>
                <a:lnTo>
                  <a:pt x="5631053" y="371601"/>
                </a:lnTo>
                <a:lnTo>
                  <a:pt x="563105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7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ЭКОНОМИЧЕСКИЕ ПРЕДПОСЫЛКИ</a:t>
            </a:r>
            <a:endParaRPr kumimoji="0" sz="167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4379" y="1092530"/>
            <a:ext cx="2458192" cy="249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Объем инвестиций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60073" y="1092530"/>
            <a:ext cx="2470067" cy="24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125,0 млн. руб.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4379" y="1413163"/>
            <a:ext cx="2458192" cy="24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Срок окупаемости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60073" y="1413163"/>
            <a:ext cx="2481943" cy="249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лет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504" y="1745676"/>
            <a:ext cx="6531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83" marR="0" lvl="0" indent="0" algn="l" defTabSz="914400" rtl="0" eaLnBrk="1" fontAlgn="auto" latinLnBrk="0" hangingPunct="1">
              <a:lnSpc>
                <a:spcPct val="100000"/>
              </a:lnSpc>
              <a:spcBef>
                <a:spcPts val="11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14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Суть проекта – Организация оздоровительного комплекса </a:t>
            </a:r>
            <a:endParaRPr kumimoji="0" lang="ru-RU" sz="1000" b="0" i="0" u="none" strike="noStrike" kern="1200" cap="none" spc="1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1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34" name="object 9"/>
          <p:cNvSpPr/>
          <p:nvPr/>
        </p:nvSpPr>
        <p:spPr>
          <a:xfrm rot="10800000" flipV="1">
            <a:off x="5477907" y="4168577"/>
            <a:ext cx="6474286" cy="332509"/>
          </a:xfrm>
          <a:custGeom>
            <a:avLst/>
            <a:gdLst/>
            <a:ahLst/>
            <a:cxnLst/>
            <a:rect l="l" t="t" r="r" b="b"/>
            <a:pathLst>
              <a:path w="5631180" h="372110">
                <a:moveTo>
                  <a:pt x="5631053" y="0"/>
                </a:moveTo>
                <a:lnTo>
                  <a:pt x="524637" y="0"/>
                </a:lnTo>
                <a:lnTo>
                  <a:pt x="0" y="351663"/>
                </a:lnTo>
                <a:lnTo>
                  <a:pt x="5631053" y="371601"/>
                </a:lnTo>
                <a:lnTo>
                  <a:pt x="563105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7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ГОСУДАРСТВЕННАЯ ПОДДЕРЖКА</a:t>
            </a:r>
            <a:endParaRPr kumimoji="0" sz="167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" name="Picture 2" descr="C:\Users\3\Desktop\Desktop\Санаторий\ПЛЯЖ\ФОТО\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76" y="866899"/>
            <a:ext cx="1399724" cy="1389413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3"/>
          <a:srcRect l="4088" t="4222" r="2888" b="2432"/>
          <a:stretch/>
        </p:blipFill>
        <p:spPr>
          <a:xfrm>
            <a:off x="8193975" y="878774"/>
            <a:ext cx="1282534" cy="137753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642" y="866899"/>
            <a:ext cx="1113774" cy="137753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105" y="866899"/>
            <a:ext cx="1573896" cy="135378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383289"/>
            <a:ext cx="3975915" cy="2908507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2754422" y="4663689"/>
            <a:ext cx="3103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ИНФРАСТРУКТУРА: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три жилых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корпуса на 526 койко-мест;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столовая, кафе;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лечебный корпус;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библиотека;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спортивные игровые площадки;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баня-сауна;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косметологический кабинет;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оборудованный пляж;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тренажерный зал.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77907" y="4550901"/>
            <a:ext cx="6096000" cy="21645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Предоставление земельного участка в аренду без проведения торгов в целях реализации масштабных инвестиционных проектов с последующим правом выкупа;  </a:t>
            </a:r>
          </a:p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льготное кредитование до 5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млн.руб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. под 0,1% годовых.</a:t>
            </a:r>
          </a:p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Грантовая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icrosoft YaHei" pitchFamily="34" charset="-122"/>
                <a:cs typeface="+mn-cs"/>
              </a:rPr>
              <a:t> поддержка до 50% затрат на приобретение инвентаря и строительство объектов туризма </a:t>
            </a:r>
          </a:p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Поручительства по банковским кредитам, 50 % от суммы кредита, но не более 17,5 млн. руб.;</a:t>
            </a:r>
          </a:p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Субсидирование лизинга оборудования до </a:t>
            </a: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15%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38150" marR="0" lvl="0" indent="-228600" algn="l" defTabSz="914400" rtl="0" eaLnBrk="1" fontAlgn="auto" latinLnBrk="0" hangingPunct="1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15968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Возмещение 50% затрат на создание инфраструктуры (в рамках реализации Постановлений Правительства РФ от 19.10.20 г. № 1704 и от 15.03.16 № 194).</a:t>
            </a:r>
          </a:p>
        </p:txBody>
      </p:sp>
    </p:spTree>
    <p:extLst>
      <p:ext uri="{BB962C8B-B14F-4D97-AF65-F5344CB8AC3E}">
        <p14:creationId xmlns:p14="http://schemas.microsoft.com/office/powerpoint/2010/main" val="19891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/>
          <p:cNvSpPr/>
          <p:nvPr/>
        </p:nvSpPr>
        <p:spPr>
          <a:xfrm>
            <a:off x="5909316" y="446677"/>
            <a:ext cx="5842350" cy="546759"/>
          </a:xfrm>
          <a:custGeom>
            <a:avLst/>
            <a:gdLst/>
            <a:ahLst/>
            <a:cxnLst/>
            <a:rect l="l" t="t" r="r" b="b"/>
            <a:pathLst>
              <a:path w="9714230" h="516890">
                <a:moveTo>
                  <a:pt x="9713976" y="0"/>
                </a:moveTo>
                <a:lnTo>
                  <a:pt x="0" y="0"/>
                </a:lnTo>
                <a:lnTo>
                  <a:pt x="912241" y="514857"/>
                </a:lnTo>
                <a:lnTo>
                  <a:pt x="9713976" y="516381"/>
                </a:lnTo>
                <a:lnTo>
                  <a:pt x="97139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904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08892" y="2058744"/>
          <a:ext cx="5400423" cy="2914704"/>
        </p:xfrm>
        <a:graphic>
          <a:graphicData uri="http://schemas.openxmlformats.org/drawingml/2006/table">
            <a:tbl>
              <a:tblPr/>
              <a:tblGrid>
                <a:gridCol w="1209050">
                  <a:extLst>
                    <a:ext uri="{9D8B030D-6E8A-4147-A177-3AD203B41FA5}">
                      <a16:colId xmlns:a16="http://schemas.microsoft.com/office/drawing/2014/main" val="821694677"/>
                    </a:ext>
                  </a:extLst>
                </a:gridCol>
                <a:gridCol w="4191373">
                  <a:extLst>
                    <a:ext uri="{9D8B030D-6E8A-4147-A177-3AD203B41FA5}">
                      <a16:colId xmlns:a16="http://schemas.microsoft.com/office/drawing/2014/main" val="1151824510"/>
                    </a:ext>
                  </a:extLst>
                </a:gridCol>
              </a:tblGrid>
              <a:tr h="24566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Площадь ЗУ</a:t>
                      </a: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га</a:t>
                      </a:r>
                      <a:r>
                        <a:rPr lang="ru-RU" altLang="ru-RU" sz="8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45:05:011201:343</a:t>
                      </a:r>
                      <a:endParaRPr lang="ru-RU" altLang="ru-RU" sz="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89498"/>
                  </a:ext>
                </a:extLst>
              </a:tr>
              <a:tr h="23795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Категория земель</a:t>
                      </a: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земли населенных пунктов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716144"/>
                  </a:ext>
                </a:extLst>
              </a:tr>
              <a:tr h="413786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Arial" panose="020B0604020202020204" pitchFamily="34" charset="0"/>
                        </a:rPr>
                        <a:t>Вид разрешенного использования</a:t>
                      </a: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оздоровительной деятельности.</a:t>
                      </a: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037266"/>
                  </a:ext>
                </a:extLst>
              </a:tr>
              <a:tr h="18135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>
                        <a:defRPr/>
                      </a:pPr>
                      <a:r>
                        <a:rPr lang="ru-RU" sz="100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Инженерная инфраструктура: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скважины в 11 км от санатория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постройки – 1981, 1987, 1988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Глубина – 85м., 87м.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Очистные сооружения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постройки – 1973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этажность - 2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площадь – 755,3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кв.м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материал стен - кирпич</a:t>
                      </a:r>
                    </a:p>
                    <a:p>
                      <a:pPr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КНС (канализационно-насосные станции)</a:t>
                      </a:r>
                    </a:p>
                    <a:p>
                      <a:pPr marL="0" marR="0" indent="0" algn="l" defTabSz="80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Система пожарной сигнализации " Чайка", 00-001609</a:t>
                      </a:r>
                    </a:p>
                    <a:p>
                      <a:pPr marL="0" marR="0" indent="0" algn="l" defTabSz="80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Территория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огорожена забором 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02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543" marR="72543" marT="36271" marB="3627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42224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6049675" y="1252710"/>
          <a:ext cx="5561631" cy="4978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009">
                  <a:extLst>
                    <a:ext uri="{9D8B030D-6E8A-4147-A177-3AD203B41FA5}">
                      <a16:colId xmlns:a16="http://schemas.microsoft.com/office/drawing/2014/main" val="2612613479"/>
                    </a:ext>
                  </a:extLst>
                </a:gridCol>
                <a:gridCol w="1877051">
                  <a:extLst>
                    <a:ext uri="{9D8B030D-6E8A-4147-A177-3AD203B41FA5}">
                      <a16:colId xmlns:a16="http://schemas.microsoft.com/office/drawing/2014/main" val="3190369098"/>
                    </a:ext>
                  </a:extLst>
                </a:gridCol>
                <a:gridCol w="1946571">
                  <a:extLst>
                    <a:ext uri="{9D8B030D-6E8A-4147-A177-3AD203B41FA5}">
                      <a16:colId xmlns:a16="http://schemas.microsoft.com/office/drawing/2014/main" val="107008029"/>
                    </a:ext>
                  </a:extLst>
                </a:gridCol>
              </a:tblGrid>
              <a:tr h="2442281"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 корпус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постройки – </a:t>
                      </a:r>
                      <a:r>
                        <a:rPr lang="en-US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- 2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 873,7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- кирпич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административном корпусе расположены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приема и размещения, гостиница,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администрация, бухгалтерия,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касса коммунальных платежей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724" marR="96724" marT="48362" marB="48362"/>
                </a:tc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Жилой корпус №1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постройки – 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- 3 этажа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 2545,6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- кирпич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корпусе расположен СОЛКД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(санаторно-оздоровительный лагерь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круглогодичного действия) на 200  мест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724" marR="96724" marT="48362" marB="48362"/>
                </a:tc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Жилой корпус №2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постройки – 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капитальный ремонт  левого крыла – 2005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 2547,2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- кирпич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корпусе 44 жилых номера: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 2-м 2-к «люкс»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6 -   2-м 2-к «стандарт»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13 - 2-м 1-к «стандарт»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  4-м 3-к «стандарт»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17 - 2-м 2-к «эконом»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  1-м 1-к «эконом»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dirty="0" smtClean="0"/>
                    </a:p>
                  </a:txBody>
                  <a:tcPr marL="96724" marR="96724" marT="48362" marB="48362"/>
                </a:tc>
                <a:extLst>
                  <a:ext uri="{0D108BD9-81ED-4DB2-BD59-A6C34878D82A}">
                    <a16:rowId xmlns:a16="http://schemas.microsoft.com/office/drawing/2014/main" val="2300673861"/>
                  </a:ext>
                </a:extLst>
              </a:tr>
              <a:tr h="2321376"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Жилой корпус №3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постройки – 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- 5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 3840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- кирпич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корпусе 127 жилых номеров: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32 -  1-м 1-к «эконом»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90 -  2-м 1-к «эконом»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2 - 2-м 2-к «стандарт»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3 - 2-м 2-к «люкс»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724" marR="96724" marT="48362" marB="48362"/>
                </a:tc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Столовая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постройки – 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обеденного зала и фойе – 2010 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-2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 2044,9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- кирпич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зала: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 стандартного меню – 240 мест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 заказного меню – 42 места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 детского меню – 120 мест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endParaRPr lang="ru-RU" altLang="ru-RU" sz="1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этаж – кафе </a:t>
                      </a: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724" marR="96724" marT="48362" marB="48362"/>
                </a:tc>
                <a:tc>
                  <a:txBody>
                    <a:bodyPr/>
                    <a:lstStyle/>
                    <a:p>
                      <a:pPr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Лечебный корпус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постройки – 1973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капитальный ремонт  - 2004, 2006, 2014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– 2/3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–3923,7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– кирпич, блоки ж/б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1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Сауна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постройки – 1987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- 2012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этажность -1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 –185,9 </a:t>
                      </a:r>
                      <a:r>
                        <a:rPr lang="ru-RU" altLang="ru-RU" sz="10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 стен – блоки ж/б</a:t>
                      </a:r>
                    </a:p>
                    <a:p>
                      <a:pPr hangingPunct="1">
                        <a:lnSpc>
                          <a:spcPct val="100000"/>
                        </a:lnSpc>
                        <a:buClrTx/>
                        <a:buFontTx/>
                        <a:buNone/>
                      </a:pPr>
                      <a:r>
                        <a:rPr lang="ru-RU" altLang="ru-RU" sz="1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724" marR="96724" marT="48362" marB="48362"/>
                </a:tc>
                <a:extLst>
                  <a:ext uri="{0D108BD9-81ED-4DB2-BD59-A6C34878D82A}">
                    <a16:rowId xmlns:a16="http://schemas.microsoft.com/office/drawing/2014/main" val="4202734525"/>
                  </a:ext>
                </a:extLst>
              </a:tr>
            </a:tbl>
          </a:graphicData>
        </a:graphic>
      </p:graphicFrame>
      <p:sp>
        <p:nvSpPr>
          <p:cNvPr id="12" name="object 6"/>
          <p:cNvSpPr txBox="1"/>
          <p:nvPr/>
        </p:nvSpPr>
        <p:spPr>
          <a:xfrm>
            <a:off x="2146438" y="86572"/>
            <a:ext cx="8129551" cy="270011"/>
          </a:xfrm>
          <a:prstGeom prst="rect">
            <a:avLst/>
          </a:prstGeom>
        </p:spPr>
        <p:txBody>
          <a:bodyPr vert="horz" wrap="square" lIns="0" tIns="17464" rIns="0" bIns="0" rtlCol="0">
            <a:spAutoFit/>
          </a:bodyPr>
          <a:lstStyle/>
          <a:p>
            <a:pPr marL="13434">
              <a:spcBef>
                <a:spcPts val="138"/>
              </a:spcBef>
            </a:pPr>
            <a:r>
              <a:rPr lang="ru-RU" sz="1640" b="1" spc="37" dirty="0">
                <a:latin typeface="Arial"/>
                <a:cs typeface="Arial"/>
              </a:rPr>
              <a:t>СВОДНАЯ ИНФОРМАЦИЯ К ИНВЕСТИЦИОННОМУ</a:t>
            </a:r>
            <a:r>
              <a:rPr lang="ru-RU" sz="1640" b="1" spc="-74" dirty="0">
                <a:latin typeface="Arial"/>
                <a:cs typeface="Arial"/>
              </a:rPr>
              <a:t> </a:t>
            </a:r>
            <a:r>
              <a:rPr lang="ru-RU" sz="1640" b="1" spc="26" dirty="0">
                <a:latin typeface="Arial"/>
                <a:cs typeface="Arial"/>
              </a:rPr>
              <a:t>ПРЕДЛОЖЕНИЮ</a:t>
            </a:r>
            <a:endParaRPr lang="ru-RU" sz="164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61520" y="519728"/>
            <a:ext cx="7334903" cy="403506"/>
          </a:xfrm>
          <a:prstGeom prst="rect">
            <a:avLst/>
          </a:prstGeom>
        </p:spPr>
        <p:txBody>
          <a:bodyPr vert="horz" wrap="square" lIns="0" tIns="12762" rIns="0" bIns="0" rtlCol="0" anchor="ctr">
            <a:spAutoFit/>
          </a:bodyPr>
          <a:lstStyle/>
          <a:p>
            <a:pPr marL="3907967" marR="5374" indent="-1262802" algn="ctr">
              <a:lnSpc>
                <a:spcPct val="100000"/>
              </a:lnSpc>
              <a:spcBef>
                <a:spcPts val="100"/>
              </a:spcBef>
            </a:pPr>
            <a:r>
              <a:rPr sz="1269" b="1" dirty="0">
                <a:solidFill>
                  <a:schemeClr val="bg1"/>
                </a:solidFill>
              </a:rPr>
              <a:t>СОЗДАНИЕ</a:t>
            </a:r>
            <a:r>
              <a:rPr sz="1269" b="1" spc="85" dirty="0">
                <a:solidFill>
                  <a:schemeClr val="bg1"/>
                </a:solidFill>
              </a:rPr>
              <a:t> </a:t>
            </a:r>
            <a:r>
              <a:rPr sz="1269" b="1" spc="11" dirty="0">
                <a:solidFill>
                  <a:schemeClr val="bg1"/>
                </a:solidFill>
              </a:rPr>
              <a:t>ОЗДОРОВИТЕЛЬНОГО</a:t>
            </a:r>
            <a:r>
              <a:rPr sz="1269" b="1" spc="90" dirty="0">
                <a:solidFill>
                  <a:schemeClr val="bg1"/>
                </a:solidFill>
              </a:rPr>
              <a:t> </a:t>
            </a:r>
            <a:r>
              <a:rPr sz="1269" b="1" spc="5" dirty="0">
                <a:solidFill>
                  <a:schemeClr val="bg1"/>
                </a:solidFill>
              </a:rPr>
              <a:t>КОМПЛЕКСА</a:t>
            </a:r>
            <a:r>
              <a:rPr sz="1269" b="1" spc="69" dirty="0">
                <a:solidFill>
                  <a:schemeClr val="bg1"/>
                </a:solidFill>
              </a:rPr>
              <a:t> </a:t>
            </a:r>
            <a:r>
              <a:rPr sz="1269" b="1" spc="-5" dirty="0">
                <a:solidFill>
                  <a:schemeClr val="bg1"/>
                </a:solidFill>
              </a:rPr>
              <a:t>НА</a:t>
            </a:r>
            <a:r>
              <a:rPr sz="1269" b="1" spc="106" dirty="0">
                <a:solidFill>
                  <a:schemeClr val="bg1"/>
                </a:solidFill>
              </a:rPr>
              <a:t> </a:t>
            </a:r>
            <a:r>
              <a:rPr sz="1269" b="1" spc="-11" dirty="0">
                <a:solidFill>
                  <a:schemeClr val="bg1"/>
                </a:solidFill>
              </a:rPr>
              <a:t>БАЗЕ </a:t>
            </a:r>
            <a:r>
              <a:rPr sz="1269" b="1" spc="-455" dirty="0">
                <a:solidFill>
                  <a:schemeClr val="bg1"/>
                </a:solidFill>
              </a:rPr>
              <a:t> </a:t>
            </a:r>
            <a:r>
              <a:rPr sz="1269" b="1" dirty="0">
                <a:solidFill>
                  <a:schemeClr val="bg1"/>
                </a:solidFill>
              </a:rPr>
              <a:t>САНАТОРИЯ</a:t>
            </a:r>
            <a:r>
              <a:rPr sz="1269" b="1" spc="95" dirty="0">
                <a:solidFill>
                  <a:schemeClr val="bg1"/>
                </a:solidFill>
              </a:rPr>
              <a:t> </a:t>
            </a:r>
            <a:r>
              <a:rPr sz="1269" b="1" spc="5" dirty="0">
                <a:solidFill>
                  <a:schemeClr val="bg1"/>
                </a:solidFill>
              </a:rPr>
              <a:t>«СОСНОВАЯ</a:t>
            </a:r>
            <a:r>
              <a:rPr sz="1269" b="1" spc="95" dirty="0">
                <a:solidFill>
                  <a:schemeClr val="bg1"/>
                </a:solidFill>
              </a:rPr>
              <a:t> </a:t>
            </a:r>
            <a:r>
              <a:rPr sz="1269" b="1" spc="-5" dirty="0">
                <a:solidFill>
                  <a:schemeClr val="bg1"/>
                </a:solidFill>
              </a:rPr>
              <a:t>РОЩА»</a:t>
            </a:r>
            <a:endParaRPr sz="126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75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Широкоэкранный</PresentationFormat>
  <Paragraphs>124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Times New Roman</vt:lpstr>
      <vt:lpstr>Тема Office</vt:lpstr>
      <vt:lpstr>СОЗДАНИЕ ОЗДОРОВИТЕЛЬНОГО КОМПЛЕКСА НА БАЗЕ САНАТОРИЯ «СОСНОВАЯ РОЩА»</vt:lpstr>
      <vt:lpstr>СОЗДАНИЕ ОЗДОРОВИТЕЛЬНОГО КОМПЛЕКСА НА БАЗЕ  САНАТОРИЯ «СОСНОВАЯ РОЩА»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ОЗДОРОВИТЕЛЬНОГО КОМПЛЕКСА НА БАЗЕ САНАТОРИЯ «СОСНОВАЯ РОЩА»</dc:title>
  <dc:creator>Бухгалтерия</dc:creator>
  <cp:lastModifiedBy>Бухгалтерия</cp:lastModifiedBy>
  <cp:revision>1</cp:revision>
  <dcterms:created xsi:type="dcterms:W3CDTF">2021-11-01T07:41:22Z</dcterms:created>
  <dcterms:modified xsi:type="dcterms:W3CDTF">2021-11-01T07:41:59Z</dcterms:modified>
</cp:coreProperties>
</file>