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  <p:sldMasterId id="2147483728" r:id="rId3"/>
  </p:sldMasterIdLst>
  <p:notesMasterIdLst>
    <p:notesMasterId r:id="rId8"/>
  </p:notesMasterIdLst>
  <p:sldIdLst>
    <p:sldId id="291" r:id="rId4"/>
    <p:sldId id="289" r:id="rId5"/>
    <p:sldId id="286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003" initials="u" lastIdx="0" clrIdx="0">
    <p:extLst>
      <p:ext uri="{19B8F6BF-5375-455C-9EA6-DF929625EA0E}">
        <p15:presenceInfo xmlns:p15="http://schemas.microsoft.com/office/powerpoint/2012/main" userId="user00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F6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2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C63A2-C028-479F-8075-27A78B01D1B0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1219-AE6A-42B1-9EDB-2E18792A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8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92911-40DD-4B4B-BDAC-5D01B0DDA5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3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38705-0C66-4F54-8A35-C3689BD915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4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38705-0C66-4F54-8A35-C3689BD915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5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2263" y="515938"/>
            <a:ext cx="4203700" cy="2547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3572" y="3229063"/>
            <a:ext cx="7942671" cy="305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556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3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2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7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186" y="857796"/>
            <a:ext cx="10821626" cy="455830"/>
          </a:xfrm>
        </p:spPr>
        <p:txBody>
          <a:bodyPr lIns="0" tIns="0" rIns="0" bIns="0"/>
          <a:lstStyle>
            <a:lvl1pPr>
              <a:defRPr sz="274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2" y="1833313"/>
            <a:ext cx="4920963" cy="17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4" y="1744849"/>
            <a:ext cx="4905758" cy="17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07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8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44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28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65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1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4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25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46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588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454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28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19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95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18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0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2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39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87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05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25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9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88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02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19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4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8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7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8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8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DDB7-E04F-463C-B64E-2FCA9529B7E8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7FA0-5733-4E44-A115-411C76642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9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/>
            <a:fld id="{2FA011D6-F9B3-4AFE-8947-E6159BFF468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9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3">
                <a:lumMod val="0"/>
                <a:lumOff val="100000"/>
              </a:schemeClr>
            </a:gs>
            <a:gs pos="54000">
              <a:schemeClr val="accent3">
                <a:lumMod val="0"/>
                <a:lumOff val="100000"/>
              </a:schemeClr>
            </a:gs>
            <a:gs pos="99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6918-DB1F-4D88-8C39-F7F93F3E3C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79B1B-8771-468B-B195-06CFD126ED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2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FC01-636C-47CE-A778-E88FAC455A03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FA4-D89C-4CAE-8EAC-B7373EA30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2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95" y="616963"/>
            <a:ext cx="4381317" cy="2170922"/>
          </a:xfrm>
          <a:prstGeom prst="rect">
            <a:avLst/>
          </a:prstGeom>
        </p:spPr>
      </p:pic>
      <p:sp>
        <p:nvSpPr>
          <p:cNvPr id="38" name="object 8"/>
          <p:cNvSpPr/>
          <p:nvPr/>
        </p:nvSpPr>
        <p:spPr>
          <a:xfrm rot="10800000">
            <a:off x="0" y="2216024"/>
            <a:ext cx="5879867" cy="301016"/>
          </a:xfrm>
          <a:custGeom>
            <a:avLst/>
            <a:gdLst/>
            <a:ahLst/>
            <a:cxnLst/>
            <a:rect l="l" t="t" r="r" b="b"/>
            <a:pathLst>
              <a:path w="5323205" h="436879">
                <a:moveTo>
                  <a:pt x="5323114" y="0"/>
                </a:moveTo>
                <a:lnTo>
                  <a:pt x="495895" y="0"/>
                </a:lnTo>
                <a:lnTo>
                  <a:pt x="0" y="413114"/>
                </a:lnTo>
                <a:lnTo>
                  <a:pt x="5323114" y="436620"/>
                </a:lnTo>
                <a:lnTo>
                  <a:pt x="53231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786" y="2214901"/>
            <a:ext cx="3343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14400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ГОСУДАРСТВЕННАЯ ПОДДЕРЖКА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986713" y="57734"/>
            <a:ext cx="11205287" cy="572253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253F6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5"/>
          <p:cNvSpPr/>
          <p:nvPr/>
        </p:nvSpPr>
        <p:spPr>
          <a:xfrm>
            <a:off x="-8494" y="52132"/>
            <a:ext cx="2028517" cy="577855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1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7681" y="0"/>
            <a:ext cx="288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ИНВЕСТИЦИОННОЕ ПРЕДЛОЖЕНИЕ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6"/>
          <p:cNvSpPr txBox="1">
            <a:spLocks/>
          </p:cNvSpPr>
          <p:nvPr/>
        </p:nvSpPr>
        <p:spPr>
          <a:xfrm>
            <a:off x="1724915" y="275511"/>
            <a:ext cx="10117309" cy="262500"/>
          </a:xfrm>
          <a:prstGeom prst="rect">
            <a:avLst/>
          </a:prstGeom>
        </p:spPr>
        <p:txBody>
          <a:bodyPr vert="horz" wrap="square" lIns="0" tIns="16121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5374" lvl="0" indent="0" algn="ctr" defTabSz="9144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26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СОЗДАНИЕ ПРОИЗВОДСТВА НА СЫРЬЕВОЙ БАЗЕ ТОРФА</a:t>
            </a:r>
            <a:endParaRPr kumimoji="0" lang="ru-RU" sz="1600" b="1" i="0" u="none" strike="noStrike" kern="0" cap="none" spc="2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58" y="2558776"/>
            <a:ext cx="709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Предоставление земельного участка в аренду без проведения торгов в целях реализации масштабных инвестиционных проектов с последующим правом выкупа;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Субсидирование лизинга оборудования 50%, до 50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Компенсация затрат на возведение производственных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помещений до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(до 5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Возмещение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затрат на создание инфраструктуры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(в рамках реализации Постановлений Правительства РФ от 19.10.20 г.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№ 1704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от 15.03.16 № 194).</a:t>
            </a:r>
          </a:p>
        </p:txBody>
      </p:sp>
      <p:sp>
        <p:nvSpPr>
          <p:cNvPr id="16" name="object 8"/>
          <p:cNvSpPr/>
          <p:nvPr/>
        </p:nvSpPr>
        <p:spPr>
          <a:xfrm>
            <a:off x="6407117" y="4765537"/>
            <a:ext cx="5630814" cy="371590"/>
          </a:xfrm>
          <a:custGeom>
            <a:avLst/>
            <a:gdLst/>
            <a:ahLst/>
            <a:cxnLst/>
            <a:rect l="l" t="t" r="r" b="b"/>
            <a:pathLst>
              <a:path w="5323205" h="436879">
                <a:moveTo>
                  <a:pt x="5323114" y="0"/>
                </a:moveTo>
                <a:lnTo>
                  <a:pt x="495895" y="0"/>
                </a:lnTo>
                <a:lnTo>
                  <a:pt x="0" y="413114"/>
                </a:lnTo>
                <a:lnTo>
                  <a:pt x="5323114" y="436620"/>
                </a:lnTo>
                <a:lnTo>
                  <a:pt x="532311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2221" y="4790597"/>
            <a:ext cx="3026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6694" y="5116474"/>
            <a:ext cx="65012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территории Курганской области нет ни одного предприятия, осуществляющего добычу торфа.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апасы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торфа сосредоточенные в 75 месторождениях, имеющих высокую транспортную доступность.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Использование торфа в различных отраслях: химической (производство фенола, парафина, спирта, воска, уксусной кислоты), сельскохозяйственной (производство удобрений), энергетической (производство топливных брикетов).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Торфяные запасы и ресурсы Курганской области составляют 49387 тыс. т. при 40% условной влаге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28346 тыс. т торфа не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учитываемые Территориальным балансом запасов торфа Курганской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494" y="1253912"/>
            <a:ext cx="6481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Суть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-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Создание предприятия на основе потенциала местного органоминерального сырья и современных технологий переработки выпускающего конкурентоспособную продукцию для органического сельского хозяйства.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 предполагает строительство мини-завода, в цеху которого может находиться лишь одна производственная линия, склад готовой продукции и административные помещения.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Продукция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топливные брикеты, гранулы с высокой теплотворной способностью, удобрение разной расфасовки, в том числе для индивидуального садоводства, торфяные горшочки.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618" y="660651"/>
          <a:ext cx="5934075" cy="619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6720">
                  <a:extLst>
                    <a:ext uri="{9D8B030D-6E8A-4147-A177-3AD203B41FA5}">
                      <a16:colId xmlns:a16="http://schemas.microsoft.com/office/drawing/2014/main" val="1076833544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1019902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Объем инвестиций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346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млн .руб.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24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Срок окупаемости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 года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53053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6928977" y="4376128"/>
          <a:ext cx="5108954" cy="3587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50424">
                  <a:extLst>
                    <a:ext uri="{9D8B030D-6E8A-4147-A177-3AD203B41FA5}">
                      <a16:colId xmlns:a16="http://schemas.microsoft.com/office/drawing/2014/main" val="301252596"/>
                    </a:ext>
                  </a:extLst>
                </a:gridCol>
                <a:gridCol w="3158530">
                  <a:extLst>
                    <a:ext uri="{9D8B030D-6E8A-4147-A177-3AD203B41FA5}">
                      <a16:colId xmlns:a16="http://schemas.microsoft.com/office/drawing/2014/main" val="2121819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Координаты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инвестиционной площадки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Курганская область. Г. Далматово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Курганская область г.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Катайск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72435"/>
                  </a:ext>
                </a:extLst>
              </a:tr>
            </a:tbl>
          </a:graphicData>
        </a:graphic>
      </p:graphicFrame>
      <p:pic>
        <p:nvPicPr>
          <p:cNvPr id="8198" name="Picture 6" descr="https://borisovnews.by/wp-content/uploads/2019/12/tor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16" y="2866837"/>
            <a:ext cx="3254392" cy="14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t="32547"/>
          <a:stretch/>
        </p:blipFill>
        <p:spPr>
          <a:xfrm>
            <a:off x="114170" y="3569340"/>
            <a:ext cx="4292396" cy="32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5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22232" y="275292"/>
            <a:ext cx="10996247" cy="44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880" y="1323412"/>
            <a:ext cx="3306119" cy="1297125"/>
          </a:xfrm>
          <a:prstGeom prst="rect">
            <a:avLst/>
          </a:prstGeom>
        </p:spPr>
      </p:pic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8855483" y="866527"/>
            <a:ext cx="2803844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14" b="1" i="0" u="sng" strike="noStrike" kern="1200" cap="none" spc="0" normalizeH="0" baseline="0" noProof="0" dirty="0">
                <a:ln>
                  <a:noFill/>
                </a:ln>
                <a:solidFill>
                  <a:srgbClr val="253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НАЛОГОВЫЕ ЛЬГОТЫ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05939" y="807574"/>
          <a:ext cx="5212382" cy="583118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5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38.53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45:04:000000:2672 , 45:04:000000:3006</a:t>
                      </a:r>
                    </a:p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Далматово,  в 500 м по направлению на север от ориентира ул. Рукманиса,31 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Собственность не разграничена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размещения промышленных объектов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7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подключения к ВЛ10 </a:t>
                      </a:r>
                      <a:r>
                        <a:rPr lang="ru-RU" sz="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требуется строительство 80 м сетей. Стоимость подключения определяется проектом согласно выданных технических условий.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(возможность увеличения мощностей до 40 МВт при условии организации дополнительной подстанции (ориентировочная стоимость 400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ru-RU" sz="800" b="0" i="0" u="none" strike="noStrike" kern="1200" dirty="0">
                        <a:latin typeface="Arial" panose="020B0604020202020204" pitchFamily="34" charset="0"/>
                        <a:ea typeface="Liberation Sans" pitchFamily="34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Возможность подключения</a:t>
                      </a:r>
                      <a:r>
                        <a:rPr lang="ru-RU" sz="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дополнительным строительством сети протяженностью 160м.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Резервная мощность </a:t>
                      </a:r>
                      <a:r>
                        <a:rPr lang="ru-RU" sz="800" b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8 000 м3/ч 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ГРС (ориентировочная стоимость 300-500 </a:t>
                      </a:r>
                      <a:r>
                        <a:rPr lang="ru-RU" sz="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1) Возможность подключения к центральному водоснабжению 100</a:t>
                      </a:r>
                      <a:r>
                        <a:rPr lang="ru-RU" sz="800" b="0" i="0" u="none" strike="noStrike" kern="120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метров. Максимальные объемы потребления</a:t>
                      </a:r>
                      <a:r>
                        <a:rPr lang="ru-RU" sz="800" b="0" i="0" u="none" strike="noStrike" kern="1200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 до 50 м3/ч.</a:t>
                      </a:r>
                      <a:endParaRPr lang="ru-RU" sz="800" b="0" i="0" u="none" strike="noStrike" kern="1200" dirty="0" smtClean="0">
                        <a:ln>
                          <a:noFill/>
                        </a:ln>
                        <a:latin typeface="Arial" panose="020B0604020202020204" pitchFamily="34" charset="0"/>
                        <a:ea typeface="Andale Sans UI" pitchFamily="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2) Участок расположен в границах </a:t>
                      </a:r>
                      <a:r>
                        <a:rPr lang="ru-RU" sz="800" b="0" i="0" u="none" strike="noStrike" kern="120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Далматовского</a:t>
                      </a: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 месторождения подземных вод (</a:t>
                      </a:r>
                      <a:r>
                        <a:rPr lang="ru-RU" sz="800" b="0" i="0" u="none" strike="noStrike" kern="120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нижнеэоценовый</a:t>
                      </a: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 водоносный горизонт) с запасами 6 тыс. м3/</a:t>
                      </a:r>
                      <a:r>
                        <a:rPr lang="ru-RU" sz="800" b="0" i="0" u="none" strike="noStrike" kern="1200" dirty="0" err="1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800" b="0" i="0" u="none" strike="noStrike" kern="1200" dirty="0" smtClean="0">
                          <a:ln>
                            <a:noFill/>
                          </a:ln>
                          <a:latin typeface="Arial" panose="020B0604020202020204" pitchFamily="34" charset="0"/>
                          <a:ea typeface="Andale Sans UI" pitchFamily="2"/>
                          <a:cs typeface="Arial" panose="020B0604020202020204" pitchFamily="34" charset="0"/>
                        </a:rPr>
                        <a:t>. Месторождение освоено (передано в пользование) на 50 %. Глубина залегания водоносного горизонта 80-105 м. не соответствует требованиям СанПиН 2.1.4.1074-01 «Питьевая вода. Гигиенические требования к качеству воды централизованных систем питьевого водоснабжения. Контроль качества» по показателям: мутности (превышение в 2,2 раза), бору (превышение ПДК в 2 раза), железу (превышение ПДК в 5,6 раза), кремнию (превышение ПДК в 2,8 раза). 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Точную информацию о количестве и качестве подземных вод можно получить только по результатам геологоразведочных работ. 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Очистку стоков необходимо будет учесть в проекте завода по переработке зерна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4" marB="0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Очистку стоков необходимо будет учесть в проекте завода по переработке зерна</a:t>
                      </a:r>
                    </a:p>
                  </a:txBody>
                  <a:tcPr marL="8255" marR="8255" marT="825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Грунтовая дорога,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 строительство ЖД тупика.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ЖД путей 500м.</a:t>
                      </a:r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СЗЗ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м от жилых домов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val="1771059073"/>
                  </a:ext>
                </a:extLst>
              </a:tr>
              <a:tr h="302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8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:a16="http://schemas.microsoft.com/office/drawing/2014/main" val="656639587"/>
                  </a:ext>
                </a:extLst>
              </a:tr>
            </a:tbl>
          </a:graphicData>
        </a:graphic>
      </p:graphicFrame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307420" y="3037386"/>
            <a:ext cx="3548063" cy="542925"/>
          </a:xfrm>
          <a:prstGeom prst="rect">
            <a:avLst/>
          </a:prstGeom>
          <a:solidFill>
            <a:srgbClr val="253F6D"/>
          </a:solidFill>
          <a:ln w="9525">
            <a:solidFill>
              <a:srgbClr val="253F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5337520" y="3062741"/>
            <a:ext cx="352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Расстояние до </a:t>
            </a:r>
            <a:r>
              <a:rPr kumimoji="0" lang="ru-RU" alt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р.Исеть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2,2 км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0257405" y="3037385"/>
            <a:ext cx="13108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 ПЛОЩАДКА под строительство завода по глубокой переработке зерна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477934" y="366632"/>
            <a:ext cx="8381099" cy="2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marR="0" lvl="0" indent="0" algn="ctr" defTabSz="967252" rtl="0" eaLnBrk="1" fontAlgn="auto" latinLnBrk="0" hangingPunct="1">
              <a:lnSpc>
                <a:spcPts val="2156"/>
              </a:lnSpc>
              <a:spcBef>
                <a:spcPts val="317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КУРГАНСКАЯ ОБЛАСТЬ, Г. ДАЛМАТОВО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1341">
            <a:off x="5158379" y="982963"/>
            <a:ext cx="2510679" cy="1797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D:\Documents\Инвест площадки\Далматово\фото,\IMG_20201009_134336_resized_20201009_023416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9957" y="1549243"/>
            <a:ext cx="2075811" cy="140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5318321" y="4013789"/>
            <a:ext cx="6774760" cy="291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900" dirty="0">
              <a:latin typeface="Arial" panose="020B0604020202020204" pitchFamily="34" charset="0"/>
              <a:cs typeface="Arial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900" spc="-1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Предоставление земельного участка в аренду без проведения торгов в целях реализации масштабных инвестиционных проектов с последующим правом выкупа;</a:t>
            </a: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900" spc="-1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Для создания инфраструктуры - целевой </a:t>
            </a:r>
            <a:r>
              <a:rPr lang="ru-RU" sz="900" spc="-1" dirty="0" err="1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займ</a:t>
            </a:r>
            <a:r>
              <a:rPr lang="ru-RU" sz="900" spc="-1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под 5 % годовых для резидентов ТОСЭР. Сумма - от 5 до 1000 млн. руб., процентная  ставка: 0% годовых (для займов до 250 млн. рублей) и </a:t>
            </a: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5% годовых (</a:t>
            </a:r>
            <a:r>
              <a:rPr lang="ru-RU" sz="900" spc="-1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для займов свыше 250 млн. рубле). </a:t>
            </a: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Срок – до 15 лет;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мероприятий по строительству и реконструкции объектов инфраструктуры, необходимых для запуска новых инвестиционных проектов «Фонд развития моногородов». Сумма не ограничена;</a:t>
            </a: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инфраструктуры площадки путем создания индустриального парка. </a:t>
            </a:r>
            <a:r>
              <a:rPr lang="ru-RU" sz="9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до 500 млн. руб. (в год по 250 млн. руб.);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лизинга оборудования до 50%, но не более 50 </a:t>
            </a:r>
            <a:r>
              <a:rPr lang="ru-RU" sz="900" spc="-1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210600">
              <a:lnSpc>
                <a:spcPct val="102000"/>
              </a:lnSpc>
              <a:buClr>
                <a:srgbClr val="203864"/>
              </a:buClr>
            </a:pPr>
            <a:endParaRPr lang="ru-RU" sz="9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0" indent="-228240">
              <a:lnSpc>
                <a:spcPct val="102000"/>
              </a:lnSpc>
              <a:buClr>
                <a:srgbClr val="203864"/>
              </a:buClr>
              <a:buFont typeface="Courier New"/>
              <a:buChar char="o"/>
            </a:pPr>
            <a:r>
              <a:rPr lang="ru-RU" sz="900" spc="-1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Льготные кредиты и лизинг через </a:t>
            </a: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«Фонд моногородов», «Фонд развития промышленности», «</a:t>
            </a:r>
            <a:r>
              <a:rPr lang="ru-RU" sz="9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Корпорацию </a:t>
            </a:r>
            <a:r>
              <a:rPr lang="ru-RU" sz="900" spc="-1" dirty="0">
                <a:latin typeface="Arial" panose="020B0604020202020204" pitchFamily="34" charset="0"/>
                <a:cs typeface="Arial" panose="020B0604020202020204" pitchFamily="34" charset="0"/>
              </a:rPr>
              <a:t>МСП», «МСП Банк», а также субсидии на возмещение части затрат на уплату процентов по кредитам.</a:t>
            </a: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0" y="21195"/>
            <a:ext cx="4955869" cy="713118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52A138"/>
          </a:solidFill>
          <a:ln>
            <a:solidFill>
              <a:srgbClr val="52A13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95753" y="287403"/>
            <a:ext cx="10996247" cy="662623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253F6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0" y="0"/>
            <a:ext cx="1195754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44419"/>
              </p:ext>
            </p:extLst>
          </p:nvPr>
        </p:nvGraphicFramePr>
        <p:xfrm>
          <a:off x="105938" y="1092529"/>
          <a:ext cx="5540996" cy="56690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Площадь площадки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/>
                        <a:t>54 801 кв.м</a:t>
                      </a:r>
                    </a:p>
                    <a:p>
                      <a:r>
                        <a:rPr lang="ru-RU" sz="900" kern="1200" baseline="0" dirty="0" smtClean="0"/>
                        <a:t>На участке расположено 3 объекта незавершенного строительства – основное здание (4903,9 кв.м), котельная (344 кв.м), трансформаторная подстанция (59,1 кв.м).</a:t>
                      </a:r>
                    </a:p>
                    <a:p>
                      <a:r>
                        <a:rPr lang="ru-RU" sz="900" kern="1200" baseline="0" dirty="0" smtClean="0"/>
                        <a:t>Возможно увеличить площадь земельного участка  до 69996 кв.м путем  присоединения смежного участка с кадастровым номером  45:04:031201:526 площадью  15 195 кв. м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Кадастровый номер участка/квартала 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/>
                        <a:t>45:04:031201:525 </a:t>
                      </a:r>
                    </a:p>
                    <a:p>
                      <a:r>
                        <a:rPr lang="ru-RU" sz="800" kern="1200" baseline="0" dirty="0" err="1" smtClean="0"/>
                        <a:t>Далматовский</a:t>
                      </a:r>
                      <a:r>
                        <a:rPr lang="ru-RU" sz="800" kern="1200" baseline="0" dirty="0" smtClean="0"/>
                        <a:t> район, с южной стороны автомобильной дороги федерального значения Екатеринбург-Шадринск-Курган в 3,3 км от кольцевой развязки по направлению на юго-восток</a:t>
                      </a:r>
                      <a:endParaRPr lang="ru-RU" sz="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Собственник 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Муниципальное образование </a:t>
                      </a:r>
                      <a:r>
                        <a:rPr lang="ru-RU" sz="800" dirty="0" err="1" smtClean="0">
                          <a:effectLst/>
                        </a:rPr>
                        <a:t>Далматовский</a:t>
                      </a:r>
                      <a:r>
                        <a:rPr lang="ru-RU" sz="800" dirty="0" smtClean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Категория земель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/>
                        <a:t>Земли населенных пунктов/П-1 (Зона производственных и коммунально-складских объектов IV и V класса вредности с включением объектов общественно-деловой застройки)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Основные виды разрешенного использования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/>
                        <a:t>Для размещения производственной базы (кирпичного завода)</a:t>
                      </a:r>
                    </a:p>
                    <a:p>
                      <a:r>
                        <a:rPr lang="ru-RU" sz="800" kern="1200" baseline="0" dirty="0" smtClean="0"/>
                        <a:t>Зона производственных и коммунально-складских объектов IV и V класса вредности с включением объектов общественно-деловой застройки (П-1).</a:t>
                      </a:r>
                      <a:endParaRPr lang="ru-RU" sz="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Электроснабжение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/>
                        <a:t>Возможность подключения к ВЛ110 кВ, требуется строительство 100 м сетей. Стоимость подключения определяется проектом согласно выданных технических условий. 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Газоснабжение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Газовых сетей высокого давления,  мощность 7500 м3/час,  Возможность подключения к сети газораспределения  от ГРС г. Далматово, точка подключения газопровод высокого давления , расстояние 3,3 км, предельная мощность 7500 м3/час</a:t>
                      </a: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Водоснабжение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/>
                        <a:t>Возможность организации артезианской скважины. Точную информацию о количестве и качестве подземных вод можно получить только по результатам геологоразведочных работ. </a:t>
                      </a:r>
                      <a:r>
                        <a:rPr lang="ru-RU" sz="800" baseline="0" dirty="0" smtClean="0"/>
                        <a:t>Возможно строительство локальной канализации с отводом нечистот в септик.	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Подъездные пути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Дорога с грунтовым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покрытием, </a:t>
                      </a:r>
                      <a:r>
                        <a:rPr lang="ru-RU" sz="800" dirty="0" smtClean="0"/>
                        <a:t>до железнодорожных  подъездных  путей </a:t>
                      </a:r>
                      <a:r>
                        <a:rPr lang="ru-RU" sz="800" baseline="0" dirty="0" smtClean="0"/>
                        <a:t> 0,5 </a:t>
                      </a:r>
                      <a:r>
                        <a:rPr lang="ru-RU" sz="800" dirty="0" smtClean="0"/>
                        <a:t>км.</a:t>
                      </a:r>
                    </a:p>
                    <a:p>
                      <a:r>
                        <a:rPr lang="ru-RU" sz="800" dirty="0" smtClean="0"/>
                        <a:t>  есть возможность выезда на  Федеральную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трассу3 Р354 Екатеринбург-Шадринск-Курган.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ж/</a:t>
                      </a:r>
                      <a:r>
                        <a:rPr lang="ru-RU" sz="800" dirty="0" err="1" smtClean="0">
                          <a:effectLst/>
                        </a:rPr>
                        <a:t>д</a:t>
                      </a:r>
                      <a:r>
                        <a:rPr lang="ru-RU" sz="800" dirty="0" smtClean="0">
                          <a:effectLst/>
                        </a:rPr>
                        <a:t> Тупика нет,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СЗЗ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Расстояние до ближайших жилых домов 1400 м. </a:t>
                      </a:r>
                      <a:endParaRPr lang="ru-RU" sz="800" b="0" i="0" u="none" strike="noStrike" kern="1200" dirty="0" smtClean="0">
                        <a:latin typeface="Arial" panose="020B0604020202020204" pitchFamily="34" charset="0"/>
                        <a:ea typeface="Microsoft YaHei" pitchFamily="2"/>
                        <a:cs typeface="Arial" panose="020B0604020202020204" pitchFamily="34" charset="0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1771059073"/>
                  </a:ext>
                </a:extLst>
              </a:tr>
              <a:tr h="401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Механизм предоставления инвестиционной площадки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dirty="0" smtClean="0">
                          <a:effectLst/>
                        </a:rPr>
                        <a:t>1)Аукцион по аренде/собственности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656639587"/>
                  </a:ext>
                </a:extLst>
              </a:tr>
              <a:tr h="84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Кадастровая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стоимость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/>
                        <a:t>Кадастровая стоимость земельного участка – 2742242,04 руб.</a:t>
                      </a:r>
                    </a:p>
                    <a:p>
                      <a:r>
                        <a:rPr lang="ru-RU" sz="800" kern="1200" baseline="0" dirty="0" smtClean="0"/>
                        <a:t>Аренда земельного участка – 41133,63 руб. (в год).</a:t>
                      </a:r>
                      <a:endParaRPr lang="ru-RU" sz="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" marT="18000" marB="18000" anchor="ctr"/>
                </a:tc>
                <a:extLst>
                  <a:ext uri="{0D108BD9-81ED-4DB2-BD59-A6C34878D82A}">
                    <a16:rowId xmlns:a16="http://schemas.microsoft.com/office/drawing/2014/main" val="2800065454"/>
                  </a:ext>
                </a:extLst>
              </a:tr>
            </a:tbl>
          </a:graphicData>
        </a:graphic>
      </p:graphicFrame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8511234" y="3614246"/>
            <a:ext cx="3435505" cy="484383"/>
          </a:xfrm>
          <a:prstGeom prst="rect">
            <a:avLst/>
          </a:prstGeom>
          <a:solidFill>
            <a:srgbClr val="253F6D"/>
          </a:solidFill>
          <a:ln w="9525">
            <a:solidFill>
              <a:srgbClr val="253F6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8548094" y="3568199"/>
            <a:ext cx="3492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Расстояние до р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Исеть 2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0628988" y="2480040"/>
            <a:ext cx="13108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МЕСТНЫЕ 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1512622" y="17565"/>
            <a:ext cx="10311721" cy="26453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ctr" defTabSz="457200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600" b="1" i="0" u="none" strike="noStrike" kern="1200" cap="none" spc="42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 ПЛОЩАДКА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44568" y="4340141"/>
            <a:ext cx="7878705" cy="247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843" marR="1531483" lvl="0" indent="-228600" algn="l" defTabSz="9144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0975" marR="1531483" lvl="0" indent="180975" algn="l" defTabSz="914400" rtl="0" eaLnBrk="1" fontAlgn="auto" latinLnBrk="0" hangingPunct="1">
              <a:lnSpc>
                <a:spcPct val="102200"/>
              </a:lnSpc>
              <a:spcBef>
                <a:spcPts val="6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Для создания инфраструктуры – целевой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займ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под 5% годовых для резидентов ТОСЭР. Сумма от 5 до 1000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млн.руб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. с процентной ставкой 0% годовых (для займов до 250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млн.руб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.) и 5 % годовых (для займов свыше 250 млн. руб.) на срок до 15 лет;</a:t>
            </a:r>
          </a:p>
          <a:p>
            <a:pPr marL="180975" marR="1531483" lvl="0" indent="180975" algn="l" defTabSz="914400" rtl="0" eaLnBrk="1" fontAlgn="auto" latinLnBrk="0" hangingPunct="1">
              <a:lnSpc>
                <a:spcPct val="102200"/>
              </a:lnSpc>
              <a:spcBef>
                <a:spcPts val="6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Реализации мероприятий по строительству и реконструкции объектов инфраструктуры, необходимых для запуска новых инвестиционных проектов за счет «Фонда развития моногородов» (95% от объема затрат – средства Фонда, 5% - средства муниципалитета/субъекта РФ);</a:t>
            </a:r>
          </a:p>
          <a:p>
            <a:pPr marL="180975" marR="1531483" lvl="0" indent="180975" algn="l" defTabSz="914400" rtl="0" eaLnBrk="1" fontAlgn="auto" latinLnBrk="0" hangingPunct="1">
              <a:lnSpc>
                <a:spcPct val="102200"/>
              </a:lnSpc>
              <a:spcBef>
                <a:spcPts val="6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Создание инфраструктуры площадки путем создания индустриального парка сумма до 500 млн. рублей  (в год по 250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млн.руб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.); </a:t>
            </a:r>
          </a:p>
          <a:p>
            <a:pPr marL="180975" marR="1531483" lvl="0" indent="180975" algn="l" defTabSz="914400" rtl="0" eaLnBrk="1" fontAlgn="auto" latinLnBrk="0" hangingPunct="1">
              <a:lnSpc>
                <a:spcPct val="102200"/>
              </a:lnSpc>
              <a:spcBef>
                <a:spcPts val="6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Льготные кредиты и лизинг через «Фонд моногородов», «Фонд развития промышленности», АО «Корпорация МСП», АО «МСП Банк», так же субсидии на возмещение части затрат на уплату процентов по кредитам;</a:t>
            </a:r>
          </a:p>
          <a:p>
            <a:pPr marL="180975" marR="1531483" lvl="0" indent="180975" algn="l" defTabSz="914400" rtl="0" eaLnBrk="1" fontAlgn="auto" latinLnBrk="0" hangingPunct="1">
              <a:lnSpc>
                <a:spcPct val="102200"/>
              </a:lnSpc>
              <a:spcBef>
                <a:spcPts val="60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Субсидирование лизинга до 50% стоимости оборудования до 50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млн.руб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..</a:t>
            </a:r>
          </a:p>
          <a:p>
            <a:pPr marL="438843" marR="1531483" lvl="0" indent="-228600" algn="l" defTabSz="9144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608563" y="331005"/>
            <a:ext cx="8381099" cy="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40365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lvl="0" algn="ctr" defTabSz="967252">
              <a:lnSpc>
                <a:spcPts val="2156"/>
              </a:lnSpc>
              <a:spcBef>
                <a:spcPts val="317"/>
              </a:spcBef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КУРГАНСКАЯ ОБЛАСТЬ, </a:t>
            </a:r>
            <a:r>
              <a:rPr lang="ru-RU" alt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ДАЛМАТОВО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19"/>
          <p:cNvSpPr>
            <a:spLocks noChangeArrowheads="1"/>
          </p:cNvSpPr>
          <p:nvPr/>
        </p:nvSpPr>
        <p:spPr bwMode="auto">
          <a:xfrm>
            <a:off x="7348734" y="2641800"/>
            <a:ext cx="131763" cy="3175"/>
          </a:xfrm>
          <a:custGeom>
            <a:avLst/>
            <a:gdLst>
              <a:gd name="T0" fmla="*/ 2147483646 w 20955"/>
              <a:gd name="T1" fmla="*/ 0 h 60325"/>
              <a:gd name="T2" fmla="*/ 0 w 20955"/>
              <a:gd name="T3" fmla="*/ 0 h 60325"/>
              <a:gd name="T4" fmla="*/ 0 w 20955"/>
              <a:gd name="T5" fmla="*/ 0 h 60325"/>
              <a:gd name="T6" fmla="*/ 2147483646 w 20955"/>
              <a:gd name="T7" fmla="*/ 0 h 60325"/>
              <a:gd name="T8" fmla="*/ 2147483646 w 20955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55"/>
              <a:gd name="T16" fmla="*/ 0 h 60325"/>
              <a:gd name="T17" fmla="*/ 20955 w 20955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5" h="60325">
                <a:moveTo>
                  <a:pt x="20520" y="0"/>
                </a:moveTo>
                <a:lnTo>
                  <a:pt x="0" y="0"/>
                </a:lnTo>
                <a:lnTo>
                  <a:pt x="0" y="-5504"/>
                </a:lnTo>
                <a:lnTo>
                  <a:pt x="20520" y="-5504"/>
                </a:lnTo>
                <a:lnTo>
                  <a:pt x="20520" y="0"/>
                </a:lnTo>
                <a:close/>
              </a:path>
            </a:pathLst>
          </a:custGeom>
          <a:solidFill>
            <a:srgbClr val="324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44"/>
          <p:cNvSpPr>
            <a:spLocks noChangeArrowheads="1"/>
          </p:cNvSpPr>
          <p:nvPr/>
        </p:nvSpPr>
        <p:spPr bwMode="auto">
          <a:xfrm>
            <a:off x="11112697" y="3184724"/>
            <a:ext cx="14287" cy="63500"/>
          </a:xfrm>
          <a:custGeom>
            <a:avLst/>
            <a:gdLst>
              <a:gd name="T0" fmla="*/ 0 w 13970"/>
              <a:gd name="T1" fmla="*/ -683 h 64770"/>
              <a:gd name="T2" fmla="*/ 16118 w 13970"/>
              <a:gd name="T3" fmla="*/ -683 h 64770"/>
              <a:gd name="T4" fmla="*/ 16118 w 13970"/>
              <a:gd name="T5" fmla="*/ 0 h 64770"/>
              <a:gd name="T6" fmla="*/ 0 w 13970"/>
              <a:gd name="T7" fmla="*/ 0 h 64770"/>
              <a:gd name="T8" fmla="*/ 0 w 13970"/>
              <a:gd name="T9" fmla="*/ -683 h 64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4770"/>
              <a:gd name="T17" fmla="*/ 13970 w 13970"/>
              <a:gd name="T18" fmla="*/ 64770 h 647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4770">
                <a:moveTo>
                  <a:pt x="0" y="-766"/>
                </a:moveTo>
                <a:lnTo>
                  <a:pt x="13774" y="-766"/>
                </a:lnTo>
                <a:lnTo>
                  <a:pt x="13774" y="0"/>
                </a:lnTo>
                <a:lnTo>
                  <a:pt x="0" y="0"/>
                </a:lnTo>
                <a:lnTo>
                  <a:pt x="0" y="-766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6307979" y="4089232"/>
            <a:ext cx="4272260" cy="3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14" b="1" i="0" u="sng" strike="noStrike" kern="1200" cap="none" spc="0" normalizeH="0" baseline="0" noProof="0" dirty="0" smtClean="0">
                <a:ln>
                  <a:noFill/>
                </a:ln>
                <a:solidFill>
                  <a:srgbClr val="253F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ФИНАНСОВОЙ ПОДДЕРЖКИ</a:t>
            </a:r>
            <a:endParaRPr kumimoji="0" lang="ru-RU" altLang="ru-RU" sz="1814" b="1" i="0" u="sng" strike="noStrike" kern="1200" cap="none" spc="0" normalizeH="0" baseline="0" noProof="0" dirty="0">
              <a:ln>
                <a:noFill/>
              </a:ln>
              <a:solidFill>
                <a:srgbClr val="253F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4285" y="1181960"/>
            <a:ext cx="2954791" cy="130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339" y="950026"/>
            <a:ext cx="2613498" cy="16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9986" y="2624447"/>
            <a:ext cx="2560963" cy="15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1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4"/>
          <p:cNvSpPr/>
          <p:nvPr/>
        </p:nvSpPr>
        <p:spPr>
          <a:xfrm>
            <a:off x="1418690" y="34762"/>
            <a:ext cx="10332977" cy="876683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4472C4">
              <a:lumMod val="5000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0" tIns="0" rIns="0" bIns="0"/>
          <a:lstStyle/>
          <a:p>
            <a:pPr defTabSz="967252">
              <a:defRPr/>
            </a:pPr>
            <a:endParaRPr sz="2014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15" y="1660454"/>
            <a:ext cx="5264447" cy="3436134"/>
          </a:xfrm>
          <a:prstGeom prst="rect">
            <a:avLst/>
          </a:prstGeom>
        </p:spPr>
      </p:pic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-2996666" y="9474250"/>
            <a:ext cx="6245079" cy="74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947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defTabSz="967252">
              <a:buSzPct val="100000"/>
              <a:tabLst>
                <a:tab pos="0" algn="l"/>
                <a:tab pos="473551" algn="l"/>
                <a:tab pos="948781" algn="l"/>
                <a:tab pos="1424010" algn="l"/>
                <a:tab pos="1899241" algn="l"/>
                <a:tab pos="2374470" algn="l"/>
                <a:tab pos="2849701" algn="l"/>
                <a:tab pos="3324930" algn="l"/>
                <a:tab pos="3800160" algn="l"/>
                <a:tab pos="4275390" algn="l"/>
                <a:tab pos="4750620" algn="l"/>
                <a:tab pos="5225849" algn="l"/>
                <a:tab pos="5701080" algn="l"/>
                <a:tab pos="6176309" algn="l"/>
                <a:tab pos="6651539" algn="l"/>
                <a:tab pos="7126769" algn="l"/>
                <a:tab pos="7601999" algn="l"/>
                <a:tab pos="8077229" algn="l"/>
                <a:tab pos="8552459" algn="l"/>
                <a:tab pos="9027688" algn="l"/>
                <a:tab pos="9502919" algn="l"/>
              </a:tabLst>
              <a:defRPr/>
            </a:pPr>
            <a:r>
              <a:rPr lang="ru-RU" altLang="ru-RU" sz="158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Курганский индустриальный парк – современный индустриальный парк типа </a:t>
            </a:r>
            <a:r>
              <a:rPr lang="ru-RU" altLang="ru-RU" sz="1587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</a:t>
            </a:r>
            <a:r>
              <a:rPr lang="ru-RU" altLang="ru-RU" sz="158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Расположен в Западном районе  г. Кургана (3,5 км до центра города)</a:t>
            </a:r>
          </a:p>
        </p:txBody>
      </p:sp>
      <p:sp>
        <p:nvSpPr>
          <p:cNvPr id="92" name="Text Box 70"/>
          <p:cNvSpPr txBox="1">
            <a:spLocks noChangeArrowheads="1"/>
          </p:cNvSpPr>
          <p:nvPr/>
        </p:nvSpPr>
        <p:spPr bwMode="auto">
          <a:xfrm>
            <a:off x="-2543960" y="969402"/>
            <a:ext cx="6537005" cy="53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24752" rIns="0" bIns="0">
            <a:spAutoFit/>
          </a:bodyPr>
          <a:lstStyle>
            <a:lvl1pPr marL="914400" indent="-893763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967252" indent="-945423" algn="r" defTabSz="967252">
              <a:lnSpc>
                <a:spcPts val="1904"/>
              </a:lnSpc>
              <a:spcBef>
                <a:spcPts val="199"/>
              </a:spcBef>
              <a:buSzPct val="100000"/>
              <a:tabLst>
                <a:tab pos="967252" algn="l"/>
                <a:tab pos="1440803" algn="l"/>
                <a:tab pos="1916033" algn="l"/>
                <a:tab pos="2391263" algn="l"/>
                <a:tab pos="2866493" algn="l"/>
                <a:tab pos="3341722" algn="l"/>
                <a:tab pos="3816953" algn="l"/>
                <a:tab pos="4292182" algn="l"/>
                <a:tab pos="4767413" algn="l"/>
                <a:tab pos="5242642" algn="l"/>
                <a:tab pos="5717872" algn="l"/>
                <a:tab pos="6193102" algn="l"/>
                <a:tab pos="6668332" algn="l"/>
                <a:tab pos="7143561" algn="l"/>
                <a:tab pos="7618792" algn="l"/>
                <a:tab pos="8094021" algn="l"/>
                <a:tab pos="8569252" algn="l"/>
                <a:tab pos="9044481" algn="l"/>
                <a:tab pos="9519711" algn="l"/>
                <a:tab pos="9994941" algn="l"/>
                <a:tab pos="10470171" algn="l"/>
              </a:tabLst>
              <a:defRPr/>
            </a:pPr>
            <a:endParaRPr lang="ru-RU" altLang="ru-RU" sz="148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7252" indent="-945423" algn="r" defTabSz="967252">
              <a:lnSpc>
                <a:spcPts val="1904"/>
              </a:lnSpc>
              <a:spcBef>
                <a:spcPts val="199"/>
              </a:spcBef>
              <a:buSzPct val="100000"/>
              <a:tabLst>
                <a:tab pos="967252" algn="l"/>
                <a:tab pos="1440803" algn="l"/>
                <a:tab pos="1916033" algn="l"/>
                <a:tab pos="2391263" algn="l"/>
                <a:tab pos="2866493" algn="l"/>
                <a:tab pos="3341722" algn="l"/>
                <a:tab pos="3816953" algn="l"/>
                <a:tab pos="4292182" algn="l"/>
                <a:tab pos="4767413" algn="l"/>
                <a:tab pos="5242642" algn="l"/>
                <a:tab pos="5717872" algn="l"/>
                <a:tab pos="6193102" algn="l"/>
                <a:tab pos="6668332" algn="l"/>
                <a:tab pos="7143561" algn="l"/>
                <a:tab pos="7618792" algn="l"/>
                <a:tab pos="8094021" algn="l"/>
                <a:tab pos="8569252" algn="l"/>
                <a:tab pos="9044481" algn="l"/>
                <a:tab pos="9519711" algn="l"/>
                <a:tab pos="9994941" algn="l"/>
                <a:tab pos="10470171" algn="l"/>
              </a:tabLst>
              <a:defRPr/>
            </a:pPr>
            <a:r>
              <a:rPr lang="ru-RU" altLang="ru-RU" sz="2116" b="1" dirty="0">
                <a:solidFill>
                  <a:srgbClr val="471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парка – </a:t>
            </a:r>
            <a:endParaRPr lang="ru-RU" altLang="ru-RU" sz="2116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Freeform 19"/>
          <p:cNvSpPr>
            <a:spLocks noChangeArrowheads="1"/>
          </p:cNvSpPr>
          <p:nvPr/>
        </p:nvSpPr>
        <p:spPr bwMode="auto">
          <a:xfrm>
            <a:off x="7074656" y="4099855"/>
            <a:ext cx="129313" cy="3116"/>
          </a:xfrm>
          <a:custGeom>
            <a:avLst/>
            <a:gdLst>
              <a:gd name="T0" fmla="*/ 2147483646 w 20955"/>
              <a:gd name="T1" fmla="*/ 0 h 60325"/>
              <a:gd name="T2" fmla="*/ 0 w 20955"/>
              <a:gd name="T3" fmla="*/ 0 h 60325"/>
              <a:gd name="T4" fmla="*/ 0 w 20955"/>
              <a:gd name="T5" fmla="*/ 0 h 60325"/>
              <a:gd name="T6" fmla="*/ 2147483646 w 20955"/>
              <a:gd name="T7" fmla="*/ 0 h 60325"/>
              <a:gd name="T8" fmla="*/ 2147483646 w 20955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55"/>
              <a:gd name="T16" fmla="*/ 0 h 60325"/>
              <a:gd name="T17" fmla="*/ 20955 w 20955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5" h="60325">
                <a:moveTo>
                  <a:pt x="20520" y="0"/>
                </a:moveTo>
                <a:lnTo>
                  <a:pt x="0" y="0"/>
                </a:lnTo>
                <a:lnTo>
                  <a:pt x="0" y="-5504"/>
                </a:lnTo>
                <a:lnTo>
                  <a:pt x="20520" y="-5504"/>
                </a:lnTo>
                <a:lnTo>
                  <a:pt x="20520" y="0"/>
                </a:lnTo>
                <a:close/>
              </a:path>
            </a:pathLst>
          </a:custGeom>
          <a:solidFill>
            <a:srgbClr val="324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09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46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85" name="Freeform 40"/>
          <p:cNvSpPr>
            <a:spLocks noChangeArrowheads="1"/>
          </p:cNvSpPr>
          <p:nvPr/>
        </p:nvSpPr>
        <p:spPr bwMode="auto">
          <a:xfrm>
            <a:off x="10179738" y="4293045"/>
            <a:ext cx="31160" cy="49856"/>
          </a:xfrm>
          <a:custGeom>
            <a:avLst/>
            <a:gdLst>
              <a:gd name="T0" fmla="*/ 27721 w 32385"/>
              <a:gd name="T1" fmla="*/ 0 h 50164"/>
              <a:gd name="T2" fmla="*/ 5481 w 32385"/>
              <a:gd name="T3" fmla="*/ 0 h 50164"/>
              <a:gd name="T4" fmla="*/ 5481 w 32385"/>
              <a:gd name="T5" fmla="*/ 22369 h 50164"/>
              <a:gd name="T6" fmla="*/ 0 w 32385"/>
              <a:gd name="T7" fmla="*/ -17351 h 50164"/>
              <a:gd name="T8" fmla="*/ 15267 w 32385"/>
              <a:gd name="T9" fmla="*/ -17351 h 50164"/>
              <a:gd name="T10" fmla="*/ 27721 w 32385"/>
              <a:gd name="T11" fmla="*/ 23273 h 50164"/>
              <a:gd name="T12" fmla="*/ 27721 w 32385"/>
              <a:gd name="T13" fmla="*/ 0 h 50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85"/>
              <a:gd name="T22" fmla="*/ 0 h 50164"/>
              <a:gd name="T23" fmla="*/ 32385 w 32385"/>
              <a:gd name="T24" fmla="*/ 50164 h 50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85" h="50164">
                <a:moveTo>
                  <a:pt x="31842" y="0"/>
                </a:moveTo>
                <a:lnTo>
                  <a:pt x="6296" y="0"/>
                </a:lnTo>
                <a:lnTo>
                  <a:pt x="6296" y="20480"/>
                </a:lnTo>
                <a:lnTo>
                  <a:pt x="0" y="-15886"/>
                </a:lnTo>
                <a:lnTo>
                  <a:pt x="17536" y="-15886"/>
                </a:lnTo>
                <a:lnTo>
                  <a:pt x="31842" y="21308"/>
                </a:lnTo>
                <a:lnTo>
                  <a:pt x="31842" y="0"/>
                </a:lnTo>
                <a:close/>
              </a:path>
            </a:pathLst>
          </a:custGeom>
          <a:solidFill>
            <a:srgbClr val="9D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09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46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89" name="Freeform 44"/>
          <p:cNvSpPr>
            <a:spLocks noChangeArrowheads="1"/>
          </p:cNvSpPr>
          <p:nvPr/>
        </p:nvSpPr>
        <p:spPr bwMode="auto">
          <a:xfrm>
            <a:off x="10768660" y="4660733"/>
            <a:ext cx="14022" cy="62319"/>
          </a:xfrm>
          <a:custGeom>
            <a:avLst/>
            <a:gdLst>
              <a:gd name="T0" fmla="*/ 0 w 13970"/>
              <a:gd name="T1" fmla="*/ -683 h 64770"/>
              <a:gd name="T2" fmla="*/ 16118 w 13970"/>
              <a:gd name="T3" fmla="*/ -683 h 64770"/>
              <a:gd name="T4" fmla="*/ 16118 w 13970"/>
              <a:gd name="T5" fmla="*/ 0 h 64770"/>
              <a:gd name="T6" fmla="*/ 0 w 13970"/>
              <a:gd name="T7" fmla="*/ 0 h 64770"/>
              <a:gd name="T8" fmla="*/ 0 w 13970"/>
              <a:gd name="T9" fmla="*/ -683 h 64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4770"/>
              <a:gd name="T17" fmla="*/ 13970 w 13970"/>
              <a:gd name="T18" fmla="*/ 64770 h 647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4770">
                <a:moveTo>
                  <a:pt x="0" y="-766"/>
                </a:moveTo>
                <a:lnTo>
                  <a:pt x="13774" y="-766"/>
                </a:lnTo>
                <a:lnTo>
                  <a:pt x="13774" y="0"/>
                </a:lnTo>
                <a:lnTo>
                  <a:pt x="0" y="0"/>
                </a:lnTo>
                <a:lnTo>
                  <a:pt x="0" y="-766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090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846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76" name="Freeform 12"/>
          <p:cNvSpPr>
            <a:spLocks noChangeArrowheads="1"/>
          </p:cNvSpPr>
          <p:nvPr/>
        </p:nvSpPr>
        <p:spPr bwMode="auto">
          <a:xfrm>
            <a:off x="8426877" y="4558926"/>
            <a:ext cx="3057889" cy="97396"/>
          </a:xfrm>
          <a:custGeom>
            <a:avLst/>
            <a:gdLst>
              <a:gd name="T0" fmla="*/ 2892544 w 2890520"/>
              <a:gd name="T1" fmla="*/ 0 h 92710"/>
              <a:gd name="T2" fmla="*/ 0 w 2890520"/>
              <a:gd name="T3" fmla="*/ 0 h 92710"/>
              <a:gd name="T4" fmla="*/ 0 w 2890520"/>
              <a:gd name="T5" fmla="*/ 87172 h 92710"/>
              <a:gd name="T6" fmla="*/ 2892544 w 2890520"/>
              <a:gd name="T7" fmla="*/ 87172 h 92710"/>
              <a:gd name="T8" fmla="*/ 2892544 w 2890520"/>
              <a:gd name="T9" fmla="*/ 0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0520"/>
              <a:gd name="T16" fmla="*/ 0 h 92710"/>
              <a:gd name="T17" fmla="*/ 2890520 w 2890520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0520" h="92710">
                <a:moveTo>
                  <a:pt x="2890000" y="0"/>
                </a:moveTo>
                <a:lnTo>
                  <a:pt x="0" y="0"/>
                </a:lnTo>
                <a:lnTo>
                  <a:pt x="0" y="92099"/>
                </a:lnTo>
                <a:lnTo>
                  <a:pt x="2890000" y="92099"/>
                </a:lnTo>
                <a:lnTo>
                  <a:pt x="2890000" y="0"/>
                </a:lnTo>
                <a:close/>
              </a:path>
            </a:pathLst>
          </a:custGeom>
          <a:solidFill>
            <a:srgbClr val="D9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77" name="Freeform 13"/>
          <p:cNvSpPr>
            <a:spLocks noChangeArrowheads="1"/>
          </p:cNvSpPr>
          <p:nvPr/>
        </p:nvSpPr>
        <p:spPr bwMode="auto">
          <a:xfrm>
            <a:off x="9526778" y="4938433"/>
            <a:ext cx="1957989" cy="97396"/>
          </a:xfrm>
          <a:custGeom>
            <a:avLst/>
            <a:gdLst>
              <a:gd name="T0" fmla="*/ 0 w 1850390"/>
              <a:gd name="T1" fmla="*/ 87174 h 92710"/>
              <a:gd name="T2" fmla="*/ 1855132 w 1850390"/>
              <a:gd name="T3" fmla="*/ 87174 h 92710"/>
              <a:gd name="T4" fmla="*/ 1855132 w 1850390"/>
              <a:gd name="T5" fmla="*/ 0 h 92710"/>
              <a:gd name="T6" fmla="*/ 0 w 1850390"/>
              <a:gd name="T7" fmla="*/ 0 h 92710"/>
              <a:gd name="T8" fmla="*/ 0 w 1850390"/>
              <a:gd name="T9" fmla="*/ 87174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0390"/>
              <a:gd name="T16" fmla="*/ 0 h 92710"/>
              <a:gd name="T17" fmla="*/ 1850390 w 1850390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0390" h="92710">
                <a:moveTo>
                  <a:pt x="0" y="92102"/>
                </a:moveTo>
                <a:lnTo>
                  <a:pt x="1850047" y="92102"/>
                </a:lnTo>
                <a:lnTo>
                  <a:pt x="1850047" y="0"/>
                </a:lnTo>
                <a:lnTo>
                  <a:pt x="0" y="0"/>
                </a:lnTo>
                <a:lnTo>
                  <a:pt x="0" y="92102"/>
                </a:lnTo>
                <a:close/>
              </a:path>
            </a:pathLst>
          </a:custGeom>
          <a:solidFill>
            <a:srgbClr val="D9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78" name="Freeform 14"/>
          <p:cNvSpPr>
            <a:spLocks noChangeArrowheads="1"/>
          </p:cNvSpPr>
          <p:nvPr/>
        </p:nvSpPr>
        <p:spPr bwMode="auto">
          <a:xfrm>
            <a:off x="9526778" y="5361601"/>
            <a:ext cx="1957989" cy="97396"/>
          </a:xfrm>
          <a:custGeom>
            <a:avLst/>
            <a:gdLst>
              <a:gd name="T0" fmla="*/ 0 w 1850390"/>
              <a:gd name="T1" fmla="*/ 87172 h 92710"/>
              <a:gd name="T2" fmla="*/ 1855132 w 1850390"/>
              <a:gd name="T3" fmla="*/ 87172 h 92710"/>
              <a:gd name="T4" fmla="*/ 1855132 w 1850390"/>
              <a:gd name="T5" fmla="*/ 0 h 92710"/>
              <a:gd name="T6" fmla="*/ 0 w 1850390"/>
              <a:gd name="T7" fmla="*/ 0 h 92710"/>
              <a:gd name="T8" fmla="*/ 0 w 1850390"/>
              <a:gd name="T9" fmla="*/ 87172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0390"/>
              <a:gd name="T16" fmla="*/ 0 h 92710"/>
              <a:gd name="T17" fmla="*/ 1850390 w 1850390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0390" h="92710">
                <a:moveTo>
                  <a:pt x="0" y="92099"/>
                </a:moveTo>
                <a:lnTo>
                  <a:pt x="1850047" y="92099"/>
                </a:lnTo>
                <a:lnTo>
                  <a:pt x="1850047" y="0"/>
                </a:lnTo>
                <a:lnTo>
                  <a:pt x="0" y="0"/>
                </a:lnTo>
                <a:lnTo>
                  <a:pt x="0" y="92099"/>
                </a:lnTo>
                <a:close/>
              </a:path>
            </a:pathLst>
          </a:custGeom>
          <a:solidFill>
            <a:srgbClr val="D9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79" name="Freeform 15"/>
          <p:cNvSpPr>
            <a:spLocks noChangeArrowheads="1"/>
          </p:cNvSpPr>
          <p:nvPr/>
        </p:nvSpPr>
        <p:spPr bwMode="auto">
          <a:xfrm>
            <a:off x="9526778" y="5737749"/>
            <a:ext cx="1957989" cy="97396"/>
          </a:xfrm>
          <a:custGeom>
            <a:avLst/>
            <a:gdLst>
              <a:gd name="T0" fmla="*/ 0 w 1850390"/>
              <a:gd name="T1" fmla="*/ 88674 h 92710"/>
              <a:gd name="T2" fmla="*/ 1855128 w 1850390"/>
              <a:gd name="T3" fmla="*/ 88674 h 92710"/>
              <a:gd name="T4" fmla="*/ 1855128 w 1850390"/>
              <a:gd name="T5" fmla="*/ 0 h 92710"/>
              <a:gd name="T6" fmla="*/ 0 w 1850390"/>
              <a:gd name="T7" fmla="*/ 0 h 92710"/>
              <a:gd name="T8" fmla="*/ 0 w 1850390"/>
              <a:gd name="T9" fmla="*/ 88674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0390"/>
              <a:gd name="T16" fmla="*/ 0 h 92710"/>
              <a:gd name="T17" fmla="*/ 1850390 w 1850390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0390" h="92710">
                <a:moveTo>
                  <a:pt x="0" y="92099"/>
                </a:moveTo>
                <a:lnTo>
                  <a:pt x="1850043" y="92099"/>
                </a:lnTo>
                <a:lnTo>
                  <a:pt x="1850043" y="0"/>
                </a:lnTo>
                <a:lnTo>
                  <a:pt x="0" y="0"/>
                </a:lnTo>
                <a:lnTo>
                  <a:pt x="0" y="92099"/>
                </a:lnTo>
                <a:close/>
              </a:path>
            </a:pathLst>
          </a:custGeom>
          <a:solidFill>
            <a:srgbClr val="D9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80" name="Freeform 16"/>
          <p:cNvSpPr>
            <a:spLocks noChangeArrowheads="1"/>
          </p:cNvSpPr>
          <p:nvPr/>
        </p:nvSpPr>
        <p:spPr bwMode="auto">
          <a:xfrm>
            <a:off x="9526778" y="6083870"/>
            <a:ext cx="1957989" cy="110632"/>
          </a:xfrm>
          <a:custGeom>
            <a:avLst/>
            <a:gdLst>
              <a:gd name="T0" fmla="*/ 0 w 1850390"/>
              <a:gd name="T1" fmla="*/ 87169 h 92710"/>
              <a:gd name="T2" fmla="*/ 1855128 w 1850390"/>
              <a:gd name="T3" fmla="*/ 87169 h 92710"/>
              <a:gd name="T4" fmla="*/ 1855128 w 1850390"/>
              <a:gd name="T5" fmla="*/ 0 h 92710"/>
              <a:gd name="T6" fmla="*/ 0 w 1850390"/>
              <a:gd name="T7" fmla="*/ 0 h 92710"/>
              <a:gd name="T8" fmla="*/ 0 w 1850390"/>
              <a:gd name="T9" fmla="*/ 87169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0390"/>
              <a:gd name="T16" fmla="*/ 0 h 92710"/>
              <a:gd name="T17" fmla="*/ 1850390 w 1850390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0390" h="92710">
                <a:moveTo>
                  <a:pt x="0" y="92095"/>
                </a:moveTo>
                <a:lnTo>
                  <a:pt x="1850043" y="92095"/>
                </a:lnTo>
                <a:lnTo>
                  <a:pt x="1850043" y="0"/>
                </a:lnTo>
                <a:lnTo>
                  <a:pt x="0" y="0"/>
                </a:lnTo>
                <a:lnTo>
                  <a:pt x="0" y="92095"/>
                </a:lnTo>
                <a:close/>
              </a:path>
            </a:pathLst>
          </a:custGeom>
          <a:solidFill>
            <a:srgbClr val="D9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82" name="Rectangle 18"/>
          <p:cNvSpPr>
            <a:spLocks noChangeArrowheads="1"/>
          </p:cNvSpPr>
          <p:nvPr/>
        </p:nvSpPr>
        <p:spPr bwMode="auto">
          <a:xfrm>
            <a:off x="9948265" y="4730207"/>
            <a:ext cx="350961" cy="141056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83" name="Freeform 19"/>
          <p:cNvSpPr>
            <a:spLocks noChangeArrowheads="1"/>
          </p:cNvSpPr>
          <p:nvPr/>
        </p:nvSpPr>
        <p:spPr bwMode="auto">
          <a:xfrm>
            <a:off x="6700623" y="5801561"/>
            <a:ext cx="139377" cy="3358"/>
          </a:xfrm>
          <a:custGeom>
            <a:avLst/>
            <a:gdLst>
              <a:gd name="T0" fmla="*/ 2147483646 w 20955"/>
              <a:gd name="T1" fmla="*/ 0 h 60325"/>
              <a:gd name="T2" fmla="*/ 0 w 20955"/>
              <a:gd name="T3" fmla="*/ 0 h 60325"/>
              <a:gd name="T4" fmla="*/ 0 w 20955"/>
              <a:gd name="T5" fmla="*/ 0 h 60325"/>
              <a:gd name="T6" fmla="*/ 2147483646 w 20955"/>
              <a:gd name="T7" fmla="*/ 0 h 60325"/>
              <a:gd name="T8" fmla="*/ 2147483646 w 20955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55"/>
              <a:gd name="T16" fmla="*/ 0 h 60325"/>
              <a:gd name="T17" fmla="*/ 20955 w 20955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5" h="60325">
                <a:moveTo>
                  <a:pt x="20520" y="0"/>
                </a:moveTo>
                <a:lnTo>
                  <a:pt x="0" y="0"/>
                </a:lnTo>
                <a:lnTo>
                  <a:pt x="0" y="-5504"/>
                </a:lnTo>
                <a:lnTo>
                  <a:pt x="20520" y="-5504"/>
                </a:lnTo>
                <a:lnTo>
                  <a:pt x="20520" y="0"/>
                </a:lnTo>
                <a:close/>
              </a:path>
            </a:pathLst>
          </a:custGeom>
          <a:solidFill>
            <a:srgbClr val="324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269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85" name="Freeform 24"/>
          <p:cNvSpPr>
            <a:spLocks noChangeArrowheads="1"/>
          </p:cNvSpPr>
          <p:nvPr/>
        </p:nvSpPr>
        <p:spPr bwMode="auto">
          <a:xfrm>
            <a:off x="7305147" y="4558926"/>
            <a:ext cx="1121730" cy="97396"/>
          </a:xfrm>
          <a:custGeom>
            <a:avLst/>
            <a:gdLst>
              <a:gd name="T0" fmla="*/ 0 w 1061085"/>
              <a:gd name="T1" fmla="*/ 0 h 92710"/>
              <a:gd name="T2" fmla="*/ 1056016 w 1061085"/>
              <a:gd name="T3" fmla="*/ 0 h 92710"/>
              <a:gd name="T4" fmla="*/ 1056016 w 1061085"/>
              <a:gd name="T5" fmla="*/ 87172 h 92710"/>
              <a:gd name="T6" fmla="*/ 0 w 1061085"/>
              <a:gd name="T7" fmla="*/ 87172 h 92710"/>
              <a:gd name="T8" fmla="*/ 0 w 1061085"/>
              <a:gd name="T9" fmla="*/ 0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1085"/>
              <a:gd name="T16" fmla="*/ 0 h 92710"/>
              <a:gd name="T17" fmla="*/ 1061085 w 1061085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1085" h="92710">
                <a:moveTo>
                  <a:pt x="0" y="0"/>
                </a:moveTo>
                <a:lnTo>
                  <a:pt x="1061085" y="0"/>
                </a:lnTo>
                <a:lnTo>
                  <a:pt x="1061085" y="92099"/>
                </a:lnTo>
                <a:lnTo>
                  <a:pt x="0" y="92099"/>
                </a:lnTo>
                <a:lnTo>
                  <a:pt x="0" y="0"/>
                </a:lnTo>
                <a:close/>
              </a:path>
            </a:pathLst>
          </a:custGeom>
          <a:solidFill>
            <a:srgbClr val="752B29"/>
          </a:solidFill>
          <a:ln>
            <a:noFill/>
          </a:ln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471A19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86" name="Freeform 25"/>
          <p:cNvSpPr>
            <a:spLocks noChangeArrowheads="1"/>
          </p:cNvSpPr>
          <p:nvPr/>
        </p:nvSpPr>
        <p:spPr bwMode="auto">
          <a:xfrm>
            <a:off x="7305147" y="4938433"/>
            <a:ext cx="2223309" cy="97396"/>
          </a:xfrm>
          <a:custGeom>
            <a:avLst/>
            <a:gdLst>
              <a:gd name="T0" fmla="*/ 0 w 2101215"/>
              <a:gd name="T1" fmla="*/ 0 h 92710"/>
              <a:gd name="T2" fmla="*/ 2106125 w 2101215"/>
              <a:gd name="T3" fmla="*/ 0 h 92710"/>
              <a:gd name="T4" fmla="*/ 2106125 w 2101215"/>
              <a:gd name="T5" fmla="*/ 87174 h 92710"/>
              <a:gd name="T6" fmla="*/ 0 w 2101215"/>
              <a:gd name="T7" fmla="*/ 87174 h 92710"/>
              <a:gd name="T8" fmla="*/ 0 w 2101215"/>
              <a:gd name="T9" fmla="*/ 0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01215"/>
              <a:gd name="T16" fmla="*/ 0 h 92710"/>
              <a:gd name="T17" fmla="*/ 2101215 w 2101215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01215" h="92710">
                <a:moveTo>
                  <a:pt x="0" y="0"/>
                </a:moveTo>
                <a:lnTo>
                  <a:pt x="2101038" y="0"/>
                </a:lnTo>
                <a:lnTo>
                  <a:pt x="2101038" y="92102"/>
                </a:lnTo>
                <a:lnTo>
                  <a:pt x="0" y="92102"/>
                </a:lnTo>
                <a:lnTo>
                  <a:pt x="0" y="0"/>
                </a:lnTo>
                <a:close/>
              </a:path>
            </a:pathLst>
          </a:custGeom>
          <a:solidFill>
            <a:srgbClr val="752B29"/>
          </a:solidFill>
          <a:ln>
            <a:noFill/>
          </a:ln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752B29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9948265" y="4343983"/>
            <a:ext cx="238452" cy="141056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96" name="Freeform 30"/>
          <p:cNvSpPr>
            <a:spLocks noChangeArrowheads="1"/>
          </p:cNvSpPr>
          <p:nvPr/>
        </p:nvSpPr>
        <p:spPr bwMode="auto">
          <a:xfrm>
            <a:off x="7305147" y="5361601"/>
            <a:ext cx="1121730" cy="97396"/>
          </a:xfrm>
          <a:custGeom>
            <a:avLst/>
            <a:gdLst>
              <a:gd name="T0" fmla="*/ 0 w 1061085"/>
              <a:gd name="T1" fmla="*/ 0 h 92710"/>
              <a:gd name="T2" fmla="*/ 1056016 w 1061085"/>
              <a:gd name="T3" fmla="*/ 0 h 92710"/>
              <a:gd name="T4" fmla="*/ 1056016 w 1061085"/>
              <a:gd name="T5" fmla="*/ 87172 h 92710"/>
              <a:gd name="T6" fmla="*/ 0 w 1061085"/>
              <a:gd name="T7" fmla="*/ 87172 h 92710"/>
              <a:gd name="T8" fmla="*/ 0 w 1061085"/>
              <a:gd name="T9" fmla="*/ 0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1085"/>
              <a:gd name="T16" fmla="*/ 0 h 92710"/>
              <a:gd name="T17" fmla="*/ 1061085 w 1061085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1085" h="92710">
                <a:moveTo>
                  <a:pt x="0" y="0"/>
                </a:moveTo>
                <a:lnTo>
                  <a:pt x="1061085" y="0"/>
                </a:lnTo>
                <a:lnTo>
                  <a:pt x="1061085" y="92099"/>
                </a:lnTo>
                <a:lnTo>
                  <a:pt x="0" y="92099"/>
                </a:lnTo>
                <a:lnTo>
                  <a:pt x="0" y="0"/>
                </a:lnTo>
                <a:close/>
              </a:path>
            </a:pathLst>
          </a:custGeom>
          <a:solidFill>
            <a:srgbClr val="752B29"/>
          </a:solidFill>
          <a:ln>
            <a:noFill/>
          </a:ln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97" name="Freeform 31"/>
          <p:cNvSpPr>
            <a:spLocks noChangeArrowheads="1"/>
          </p:cNvSpPr>
          <p:nvPr/>
        </p:nvSpPr>
        <p:spPr bwMode="auto">
          <a:xfrm>
            <a:off x="8426877" y="5361601"/>
            <a:ext cx="1101579" cy="97396"/>
          </a:xfrm>
          <a:custGeom>
            <a:avLst/>
            <a:gdLst>
              <a:gd name="T0" fmla="*/ 0 w 1040129"/>
              <a:gd name="T1" fmla="*/ 0 h 92710"/>
              <a:gd name="T2" fmla="*/ 1050167 w 1040129"/>
              <a:gd name="T3" fmla="*/ 0 h 92710"/>
              <a:gd name="T4" fmla="*/ 1050167 w 1040129"/>
              <a:gd name="T5" fmla="*/ 87172 h 92710"/>
              <a:gd name="T6" fmla="*/ 0 w 1040129"/>
              <a:gd name="T7" fmla="*/ 87172 h 92710"/>
              <a:gd name="T8" fmla="*/ 0 w 1040129"/>
              <a:gd name="T9" fmla="*/ 0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0129"/>
              <a:gd name="T16" fmla="*/ 0 h 92710"/>
              <a:gd name="T17" fmla="*/ 1040129 w 1040129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0129" h="92710">
                <a:moveTo>
                  <a:pt x="0" y="0"/>
                </a:moveTo>
                <a:lnTo>
                  <a:pt x="1039957" y="0"/>
                </a:lnTo>
                <a:lnTo>
                  <a:pt x="1039957" y="92099"/>
                </a:lnTo>
                <a:lnTo>
                  <a:pt x="0" y="92099"/>
                </a:lnTo>
                <a:lnTo>
                  <a:pt x="0" y="0"/>
                </a:lnTo>
                <a:close/>
              </a:path>
            </a:pathLst>
          </a:custGeom>
          <a:solidFill>
            <a:srgbClr val="752B29"/>
          </a:solidFill>
          <a:ln>
            <a:noFill/>
          </a:ln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98" name="Freeform 32"/>
          <p:cNvSpPr>
            <a:spLocks noChangeArrowheads="1"/>
          </p:cNvSpPr>
          <p:nvPr/>
        </p:nvSpPr>
        <p:spPr bwMode="auto">
          <a:xfrm>
            <a:off x="9948265" y="5146658"/>
            <a:ext cx="57094" cy="141056"/>
          </a:xfrm>
          <a:custGeom>
            <a:avLst/>
            <a:gdLst>
              <a:gd name="T0" fmla="*/ 58537 w 53339"/>
              <a:gd name="T1" fmla="*/ 0 h 133350"/>
              <a:gd name="T2" fmla="*/ 0 w 53339"/>
              <a:gd name="T3" fmla="*/ 4668 h 133350"/>
              <a:gd name="T4" fmla="*/ 0 w 53339"/>
              <a:gd name="T5" fmla="*/ 24716 h 133350"/>
              <a:gd name="T6" fmla="*/ 29739 w 53339"/>
              <a:gd name="T7" fmla="*/ 24716 h 133350"/>
              <a:gd name="T8" fmla="*/ 29739 w 53339"/>
              <a:gd name="T9" fmla="*/ 132857 h 133350"/>
              <a:gd name="T10" fmla="*/ 58537 w 53339"/>
              <a:gd name="T11" fmla="*/ 132857 h 133350"/>
              <a:gd name="T12" fmla="*/ 58537 w 53339"/>
              <a:gd name="T13" fmla="*/ 0 h 1333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339"/>
              <a:gd name="T22" fmla="*/ 0 h 133350"/>
              <a:gd name="T23" fmla="*/ 53339 w 53339"/>
              <a:gd name="T24" fmla="*/ 133350 h 1333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339" h="133350">
                <a:moveTo>
                  <a:pt x="53240" y="0"/>
                </a:moveTo>
                <a:lnTo>
                  <a:pt x="0" y="4668"/>
                </a:lnTo>
                <a:lnTo>
                  <a:pt x="0" y="24716"/>
                </a:lnTo>
                <a:lnTo>
                  <a:pt x="27050" y="24716"/>
                </a:lnTo>
                <a:lnTo>
                  <a:pt x="27050" y="132857"/>
                </a:lnTo>
                <a:lnTo>
                  <a:pt x="53240" y="132857"/>
                </a:lnTo>
                <a:lnTo>
                  <a:pt x="53240" y="0"/>
                </a:lnTo>
                <a:close/>
              </a:path>
            </a:pathLst>
          </a:custGeom>
          <a:solidFill>
            <a:srgbClr val="9D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99" name="Rectangle 33"/>
          <p:cNvSpPr>
            <a:spLocks noChangeArrowheads="1"/>
          </p:cNvSpPr>
          <p:nvPr/>
        </p:nvSpPr>
        <p:spPr bwMode="auto">
          <a:xfrm>
            <a:off x="10047340" y="5146658"/>
            <a:ext cx="240130" cy="141056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01" name="Freeform 35"/>
          <p:cNvSpPr>
            <a:spLocks noChangeArrowheads="1"/>
          </p:cNvSpPr>
          <p:nvPr/>
        </p:nvSpPr>
        <p:spPr bwMode="auto">
          <a:xfrm>
            <a:off x="7305147" y="5737749"/>
            <a:ext cx="2223309" cy="97396"/>
          </a:xfrm>
          <a:custGeom>
            <a:avLst/>
            <a:gdLst>
              <a:gd name="T0" fmla="*/ 0 w 2101215"/>
              <a:gd name="T1" fmla="*/ 0 h 92710"/>
              <a:gd name="T2" fmla="*/ 2106129 w 2101215"/>
              <a:gd name="T3" fmla="*/ 0 h 92710"/>
              <a:gd name="T4" fmla="*/ 2106129 w 2101215"/>
              <a:gd name="T5" fmla="*/ 88674 h 92710"/>
              <a:gd name="T6" fmla="*/ 0 w 2101215"/>
              <a:gd name="T7" fmla="*/ 88674 h 92710"/>
              <a:gd name="T8" fmla="*/ 0 w 2101215"/>
              <a:gd name="T9" fmla="*/ 0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01215"/>
              <a:gd name="T16" fmla="*/ 0 h 92710"/>
              <a:gd name="T17" fmla="*/ 2101215 w 2101215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01215" h="92710">
                <a:moveTo>
                  <a:pt x="0" y="0"/>
                </a:moveTo>
                <a:lnTo>
                  <a:pt x="2101042" y="0"/>
                </a:lnTo>
                <a:lnTo>
                  <a:pt x="2101042" y="92099"/>
                </a:lnTo>
                <a:lnTo>
                  <a:pt x="0" y="92099"/>
                </a:lnTo>
                <a:lnTo>
                  <a:pt x="0" y="0"/>
                </a:lnTo>
                <a:close/>
              </a:path>
            </a:pathLst>
          </a:custGeom>
          <a:solidFill>
            <a:srgbClr val="752B29"/>
          </a:solidFill>
          <a:ln>
            <a:noFill/>
          </a:ln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03" name="Freeform 37"/>
          <p:cNvSpPr>
            <a:spLocks noChangeArrowheads="1"/>
          </p:cNvSpPr>
          <p:nvPr/>
        </p:nvSpPr>
        <p:spPr bwMode="auto">
          <a:xfrm>
            <a:off x="7305147" y="6104219"/>
            <a:ext cx="2223309" cy="90282"/>
          </a:xfrm>
          <a:custGeom>
            <a:avLst/>
            <a:gdLst>
              <a:gd name="T0" fmla="*/ 0 w 2101215"/>
              <a:gd name="T1" fmla="*/ 0 h 92710"/>
              <a:gd name="T2" fmla="*/ 2106129 w 2101215"/>
              <a:gd name="T3" fmla="*/ 0 h 92710"/>
              <a:gd name="T4" fmla="*/ 2106129 w 2101215"/>
              <a:gd name="T5" fmla="*/ 87169 h 92710"/>
              <a:gd name="T6" fmla="*/ 0 w 2101215"/>
              <a:gd name="T7" fmla="*/ 87169 h 92710"/>
              <a:gd name="T8" fmla="*/ 0 w 2101215"/>
              <a:gd name="T9" fmla="*/ 0 h 9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01215"/>
              <a:gd name="T16" fmla="*/ 0 h 92710"/>
              <a:gd name="T17" fmla="*/ 2101215 w 2101215"/>
              <a:gd name="T18" fmla="*/ 92710 h 9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01215" h="92710">
                <a:moveTo>
                  <a:pt x="0" y="0"/>
                </a:moveTo>
                <a:lnTo>
                  <a:pt x="2101042" y="0"/>
                </a:lnTo>
                <a:lnTo>
                  <a:pt x="2101042" y="92095"/>
                </a:lnTo>
                <a:lnTo>
                  <a:pt x="0" y="92095"/>
                </a:lnTo>
                <a:lnTo>
                  <a:pt x="0" y="0"/>
                </a:lnTo>
                <a:close/>
              </a:path>
            </a:pathLst>
          </a:custGeom>
          <a:solidFill>
            <a:srgbClr val="752B29"/>
          </a:solidFill>
          <a:ln>
            <a:noFill/>
          </a:ln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04" name="Rectangle 38"/>
          <p:cNvSpPr>
            <a:spLocks noChangeArrowheads="1"/>
          </p:cNvSpPr>
          <p:nvPr/>
        </p:nvSpPr>
        <p:spPr bwMode="auto">
          <a:xfrm>
            <a:off x="9948265" y="5526165"/>
            <a:ext cx="401338" cy="167924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05" name="Freeform 39"/>
          <p:cNvSpPr>
            <a:spLocks noChangeArrowheads="1"/>
          </p:cNvSpPr>
          <p:nvPr/>
        </p:nvSpPr>
        <p:spPr bwMode="auto">
          <a:xfrm>
            <a:off x="9948265" y="5892239"/>
            <a:ext cx="57094" cy="141056"/>
          </a:xfrm>
          <a:custGeom>
            <a:avLst/>
            <a:gdLst>
              <a:gd name="T0" fmla="*/ 58537 w 53339"/>
              <a:gd name="T1" fmla="*/ 0 h 133350"/>
              <a:gd name="T2" fmla="*/ 0 w 53339"/>
              <a:gd name="T3" fmla="*/ 4668 h 133350"/>
              <a:gd name="T4" fmla="*/ 0 w 53339"/>
              <a:gd name="T5" fmla="*/ 24716 h 133350"/>
              <a:gd name="T6" fmla="*/ 29739 w 53339"/>
              <a:gd name="T7" fmla="*/ 24716 h 133350"/>
              <a:gd name="T8" fmla="*/ 29739 w 53339"/>
              <a:gd name="T9" fmla="*/ 132857 h 133350"/>
              <a:gd name="T10" fmla="*/ 58537 w 53339"/>
              <a:gd name="T11" fmla="*/ 132857 h 133350"/>
              <a:gd name="T12" fmla="*/ 58537 w 53339"/>
              <a:gd name="T13" fmla="*/ 0 h 1333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339"/>
              <a:gd name="T22" fmla="*/ 0 h 133350"/>
              <a:gd name="T23" fmla="*/ 53339 w 53339"/>
              <a:gd name="T24" fmla="*/ 133350 h 1333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339" h="133350">
                <a:moveTo>
                  <a:pt x="53240" y="0"/>
                </a:moveTo>
                <a:lnTo>
                  <a:pt x="0" y="4668"/>
                </a:lnTo>
                <a:lnTo>
                  <a:pt x="0" y="24716"/>
                </a:lnTo>
                <a:lnTo>
                  <a:pt x="27050" y="24716"/>
                </a:lnTo>
                <a:lnTo>
                  <a:pt x="27050" y="132857"/>
                </a:lnTo>
                <a:lnTo>
                  <a:pt x="53240" y="132857"/>
                </a:lnTo>
                <a:lnTo>
                  <a:pt x="53240" y="0"/>
                </a:lnTo>
                <a:close/>
              </a:path>
            </a:pathLst>
          </a:custGeom>
          <a:solidFill>
            <a:srgbClr val="9D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06" name="Freeform 40"/>
          <p:cNvSpPr>
            <a:spLocks noChangeArrowheads="1"/>
          </p:cNvSpPr>
          <p:nvPr/>
        </p:nvSpPr>
        <p:spPr bwMode="auto">
          <a:xfrm>
            <a:off x="10047340" y="6009785"/>
            <a:ext cx="33585" cy="53736"/>
          </a:xfrm>
          <a:custGeom>
            <a:avLst/>
            <a:gdLst>
              <a:gd name="T0" fmla="*/ 27177 w 32385"/>
              <a:gd name="T1" fmla="*/ 0 h 50164"/>
              <a:gd name="T2" fmla="*/ 5374 w 32385"/>
              <a:gd name="T3" fmla="*/ 0 h 50164"/>
              <a:gd name="T4" fmla="*/ 5374 w 32385"/>
              <a:gd name="T5" fmla="*/ 22653 h 50164"/>
              <a:gd name="T6" fmla="*/ 0 w 32385"/>
              <a:gd name="T7" fmla="*/ -17571 h 50164"/>
              <a:gd name="T8" fmla="*/ 14968 w 32385"/>
              <a:gd name="T9" fmla="*/ -17571 h 50164"/>
              <a:gd name="T10" fmla="*/ 27177 w 32385"/>
              <a:gd name="T11" fmla="*/ 23568 h 50164"/>
              <a:gd name="T12" fmla="*/ 27177 w 32385"/>
              <a:gd name="T13" fmla="*/ 0 h 50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85"/>
              <a:gd name="T22" fmla="*/ 0 h 50164"/>
              <a:gd name="T23" fmla="*/ 32385 w 32385"/>
              <a:gd name="T24" fmla="*/ 50164 h 50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85" h="50164">
                <a:moveTo>
                  <a:pt x="31842" y="0"/>
                </a:moveTo>
                <a:lnTo>
                  <a:pt x="6296" y="0"/>
                </a:lnTo>
                <a:lnTo>
                  <a:pt x="6296" y="20480"/>
                </a:lnTo>
                <a:lnTo>
                  <a:pt x="0" y="-15886"/>
                </a:lnTo>
                <a:lnTo>
                  <a:pt x="17536" y="-15886"/>
                </a:lnTo>
                <a:lnTo>
                  <a:pt x="31842" y="21308"/>
                </a:lnTo>
                <a:lnTo>
                  <a:pt x="31842" y="0"/>
                </a:lnTo>
                <a:close/>
              </a:path>
            </a:pathLst>
          </a:custGeom>
          <a:solidFill>
            <a:srgbClr val="9D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10101076" y="5892240"/>
            <a:ext cx="236772" cy="144414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752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1164">
              <a:solidFill>
                <a:srgbClr val="FFFFFF"/>
              </a:solidFill>
              <a:latin typeface="Calibri"/>
              <a:cs typeface="Lucida Sans Unicode" panose="020B0602030504020204" pitchFamily="34" charset="0"/>
            </a:endParaRPr>
          </a:p>
        </p:txBody>
      </p:sp>
      <p:sp>
        <p:nvSpPr>
          <p:cNvPr id="108" name="Text Box 95"/>
          <p:cNvSpPr txBox="1">
            <a:spLocks noChangeArrowheads="1"/>
          </p:cNvSpPr>
          <p:nvPr/>
        </p:nvSpPr>
        <p:spPr bwMode="auto">
          <a:xfrm>
            <a:off x="5889993" y="5571533"/>
            <a:ext cx="1874027" cy="3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201" tIns="47600" rIns="95201" bIns="47600"/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defTabSz="475230" fontAlgn="base">
              <a:lnSpc>
                <a:spcPts val="1957"/>
              </a:lnSpc>
              <a:spcBef>
                <a:spcPts val="93"/>
              </a:spcBef>
              <a:spcAft>
                <a:spcPct val="0"/>
              </a:spcAft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058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</a:p>
        </p:txBody>
      </p:sp>
      <p:sp>
        <p:nvSpPr>
          <p:cNvPr id="109" name="Text Box 97"/>
          <p:cNvSpPr txBox="1">
            <a:spLocks noChangeArrowheads="1"/>
          </p:cNvSpPr>
          <p:nvPr/>
        </p:nvSpPr>
        <p:spPr bwMode="auto">
          <a:xfrm>
            <a:off x="6028015" y="5937488"/>
            <a:ext cx="1874027" cy="3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201" tIns="47600" rIns="95201" bIns="47600"/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defTabSz="475230" fontAlgn="base">
              <a:lnSpc>
                <a:spcPts val="1957"/>
              </a:lnSpc>
              <a:spcBef>
                <a:spcPts val="93"/>
              </a:spcBef>
              <a:spcAft>
                <a:spcPct val="0"/>
              </a:spcAft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058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 </a:t>
            </a:r>
          </a:p>
        </p:txBody>
      </p:sp>
      <p:sp>
        <p:nvSpPr>
          <p:cNvPr id="110" name="Text Box 98"/>
          <p:cNvSpPr txBox="1">
            <a:spLocks noChangeArrowheads="1"/>
          </p:cNvSpPr>
          <p:nvPr/>
        </p:nvSpPr>
        <p:spPr bwMode="auto">
          <a:xfrm>
            <a:off x="5962316" y="4781119"/>
            <a:ext cx="1874027" cy="3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201" tIns="47600" rIns="95201" bIns="47600"/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defTabSz="475230" fontAlgn="base">
              <a:lnSpc>
                <a:spcPts val="1957"/>
              </a:lnSpc>
              <a:spcBef>
                <a:spcPts val="93"/>
              </a:spcBef>
              <a:spcAft>
                <a:spcPct val="0"/>
              </a:spcAft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058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80616" y="4306943"/>
            <a:ext cx="1770793" cy="199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252">
              <a:defRPr/>
            </a:pPr>
            <a:r>
              <a:rPr lang="ru-RU" sz="1481" b="1" dirty="0">
                <a:solidFill>
                  <a:srgbClr val="752B29"/>
                </a:solidFill>
                <a:latin typeface="Calibri"/>
              </a:rPr>
              <a:t>0%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7006581" y="4692812"/>
            <a:ext cx="1770793" cy="196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252">
              <a:defRPr/>
            </a:pPr>
            <a:r>
              <a:rPr lang="ru-RU" sz="1481" b="1" dirty="0">
                <a:solidFill>
                  <a:srgbClr val="752B29"/>
                </a:solidFill>
                <a:latin typeface="Calibri"/>
              </a:rPr>
              <a:t>7,6%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435978" y="5502191"/>
            <a:ext cx="932129" cy="208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252">
              <a:defRPr/>
            </a:pPr>
            <a:r>
              <a:rPr lang="ru-RU" sz="1481" b="1" dirty="0">
                <a:solidFill>
                  <a:srgbClr val="752B29"/>
                </a:solidFill>
                <a:latin typeface="Calibri"/>
              </a:rPr>
              <a:t>0%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975105" y="5883891"/>
            <a:ext cx="1770793" cy="199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252">
              <a:defRPr/>
            </a:pPr>
            <a:r>
              <a:rPr lang="ru-RU" sz="1481" b="1" dirty="0">
                <a:solidFill>
                  <a:srgbClr val="752B29"/>
                </a:solidFill>
                <a:latin typeface="Calibri"/>
              </a:rPr>
              <a:t>0%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657423" y="5086740"/>
            <a:ext cx="530489" cy="243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252">
              <a:defRPr/>
            </a:pPr>
            <a:r>
              <a:rPr lang="ru-RU" sz="1481" b="1" dirty="0">
                <a:solidFill>
                  <a:srgbClr val="752B29"/>
                </a:solidFill>
                <a:latin typeface="Calibri"/>
              </a:rPr>
              <a:t>5%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8635898" y="5139893"/>
            <a:ext cx="661708" cy="151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252">
              <a:defRPr/>
            </a:pPr>
            <a:r>
              <a:rPr lang="ru-RU" sz="1481" b="1" dirty="0">
                <a:solidFill>
                  <a:srgbClr val="752B29"/>
                </a:solidFill>
                <a:latin typeface="Calibri"/>
              </a:rPr>
              <a:t>10%</a:t>
            </a:r>
          </a:p>
        </p:txBody>
      </p:sp>
      <p:sp>
        <p:nvSpPr>
          <p:cNvPr id="116" name="Text Box 95"/>
          <p:cNvSpPr txBox="1">
            <a:spLocks noChangeArrowheads="1"/>
          </p:cNvSpPr>
          <p:nvPr/>
        </p:nvSpPr>
        <p:spPr bwMode="auto">
          <a:xfrm>
            <a:off x="5113861" y="5213050"/>
            <a:ext cx="3337555" cy="36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201" tIns="47600" rIns="95201" bIns="47600"/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defTabSz="475230" fontAlgn="base">
              <a:lnSpc>
                <a:spcPts val="1957"/>
              </a:lnSpc>
              <a:spcBef>
                <a:spcPts val="93"/>
              </a:spcBef>
              <a:spcAft>
                <a:spcPct val="0"/>
              </a:spcAft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058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налог на прибыль</a:t>
            </a:r>
          </a:p>
        </p:txBody>
      </p:sp>
      <p:sp>
        <p:nvSpPr>
          <p:cNvPr id="117" name="Text Box 98"/>
          <p:cNvSpPr txBox="1">
            <a:spLocks noChangeArrowheads="1"/>
          </p:cNvSpPr>
          <p:nvPr/>
        </p:nvSpPr>
        <p:spPr bwMode="auto">
          <a:xfrm>
            <a:off x="5144097" y="4391890"/>
            <a:ext cx="2721915" cy="3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201" tIns="47600" rIns="95201" bIns="47600"/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3434" defTabSz="475230" fontAlgn="base">
              <a:lnSpc>
                <a:spcPts val="1957"/>
              </a:lnSpc>
              <a:spcBef>
                <a:spcPts val="93"/>
              </a:spcBef>
              <a:spcAft>
                <a:spcPct val="0"/>
              </a:spcAft>
              <a:buSzPct val="100000"/>
              <a:tabLst>
                <a:tab pos="13434" algn="l"/>
                <a:tab pos="486985" algn="l"/>
                <a:tab pos="962215" algn="l"/>
                <a:tab pos="1437444" algn="l"/>
                <a:tab pos="1912675" algn="l"/>
                <a:tab pos="2387904" algn="l"/>
                <a:tab pos="2863135" algn="l"/>
                <a:tab pos="3338364" algn="l"/>
                <a:tab pos="3813594" algn="l"/>
                <a:tab pos="4288824" algn="l"/>
                <a:tab pos="4764054" algn="l"/>
                <a:tab pos="5239283" algn="l"/>
                <a:tab pos="5714514" algn="l"/>
                <a:tab pos="6189743" algn="l"/>
                <a:tab pos="6664974" algn="l"/>
                <a:tab pos="7140203" algn="l"/>
                <a:tab pos="7615433" algn="l"/>
                <a:tab pos="8090663" algn="l"/>
                <a:tab pos="8565893" algn="l"/>
                <a:tab pos="9041122" algn="l"/>
                <a:tab pos="9516353" algn="l"/>
              </a:tabLst>
              <a:defRPr/>
            </a:pPr>
            <a:r>
              <a:rPr lang="ru-RU" altLang="ru-RU" sz="1058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налог на прибыль</a:t>
            </a:r>
          </a:p>
        </p:txBody>
      </p:sp>
      <p:sp>
        <p:nvSpPr>
          <p:cNvPr id="51" name="Google Shape;28681;p1"/>
          <p:cNvSpPr txBox="1"/>
          <p:nvPr/>
        </p:nvSpPr>
        <p:spPr>
          <a:xfrm>
            <a:off x="2323677" y="204867"/>
            <a:ext cx="8362754" cy="95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355" rIns="0" bIns="0" anchor="t" anchorCtr="0">
            <a:spAutoFit/>
          </a:bodyPr>
          <a:lstStyle/>
          <a:p>
            <a:pPr marL="13434" algn="ctr" defTabSz="967252">
              <a:lnSpc>
                <a:spcPct val="84916"/>
              </a:lnSpc>
              <a:buClr>
                <a:srgbClr val="FFFFFF"/>
              </a:buClr>
              <a:buSzPts val="2400"/>
              <a:defRPr/>
            </a:pPr>
            <a:r>
              <a:rPr lang="ru-RU" sz="2539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КАТАЙСКИЙ ИНДУСТРИАЛЬНЫЙ ПАРК</a:t>
            </a:r>
          </a:p>
          <a:p>
            <a:pPr marL="13434" algn="ctr" defTabSz="967252">
              <a:lnSpc>
                <a:spcPct val="84916"/>
              </a:lnSpc>
              <a:buClr>
                <a:srgbClr val="FFFFFF"/>
              </a:buClr>
              <a:buSzPts val="2400"/>
              <a:defRPr/>
            </a:pPr>
            <a:r>
              <a:rPr lang="ru-RU" altLang="ru-RU" sz="2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539" spc="-1" dirty="0">
                <a:solidFill>
                  <a:prstClr val="white"/>
                </a:solidFill>
                <a:latin typeface="Arial"/>
                <a:ea typeface="Arial"/>
              </a:rPr>
              <a:t>парк типа</a:t>
            </a:r>
            <a:r>
              <a:rPr lang="ru-RU" sz="2539" b="1" spc="-1" dirty="0">
                <a:solidFill>
                  <a:prstClr val="white"/>
                </a:solidFill>
                <a:latin typeface="Arial"/>
                <a:ea typeface="Arial"/>
              </a:rPr>
              <a:t> </a:t>
            </a:r>
            <a:r>
              <a:rPr lang="ru-RU" sz="2539" b="1" spc="-1" dirty="0" err="1">
                <a:solidFill>
                  <a:prstClr val="white"/>
                </a:solidFill>
                <a:latin typeface="Arial"/>
                <a:ea typeface="Arial"/>
              </a:rPr>
              <a:t>Brownfield</a:t>
            </a:r>
            <a:r>
              <a:rPr lang="ru-RU" altLang="ru-RU" sz="253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3434" defTabSz="967252">
              <a:lnSpc>
                <a:spcPct val="84916"/>
              </a:lnSpc>
              <a:buClr>
                <a:srgbClr val="FFFFFF"/>
              </a:buClr>
              <a:buSzPts val="2400"/>
              <a:defRPr/>
            </a:pPr>
            <a:endParaRPr sz="1904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Google Shape;28689;p1"/>
          <p:cNvPicPr preferRelativeResize="0"/>
          <p:nvPr/>
        </p:nvPicPr>
        <p:blipFill rotWithShape="1">
          <a:blip r:embed="rId9">
            <a:alphaModFix/>
          </a:blip>
          <a:srcRect l="29884" t="33200" r="44722" b="36894"/>
          <a:stretch/>
        </p:blipFill>
        <p:spPr>
          <a:xfrm>
            <a:off x="6416573" y="1196292"/>
            <a:ext cx="5059216" cy="2952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0937" y="4632611"/>
            <a:ext cx="2967000" cy="67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252">
              <a:defRPr/>
            </a:pPr>
            <a:r>
              <a:rPr lang="ru-RU" sz="1269" b="1" spc="-1" dirty="0">
                <a:solidFill>
                  <a:srgbClr val="FF0000"/>
                </a:solidFill>
                <a:latin typeface="Arial"/>
                <a:ea typeface="Arial"/>
              </a:rPr>
              <a:t>Общая площадь объектов промышленной инфраструктуры —  23 250,5 </a:t>
            </a:r>
            <a:r>
              <a:rPr lang="ru-RU" sz="1269" b="1" spc="-1" dirty="0" err="1">
                <a:solidFill>
                  <a:srgbClr val="FF0000"/>
                </a:solidFill>
                <a:latin typeface="Arial"/>
                <a:ea typeface="Arial"/>
              </a:rPr>
              <a:t>кв.м</a:t>
            </a:r>
            <a:r>
              <a:rPr lang="ru-RU" sz="1269" b="1" spc="-1" dirty="0">
                <a:solidFill>
                  <a:srgbClr val="FF0000"/>
                </a:solidFill>
                <a:latin typeface="Arial"/>
                <a:ea typeface="Arial"/>
              </a:rPr>
              <a:t>.</a:t>
            </a:r>
            <a:endParaRPr lang="ru-RU" sz="1269" b="1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99183" y="4172551"/>
            <a:ext cx="300575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7252">
              <a:defRPr/>
            </a:pPr>
            <a:r>
              <a:rPr lang="ru-RU" sz="1904" dirty="0">
                <a:solidFill>
                  <a:srgbClr val="ED5232"/>
                </a:solidFill>
                <a:latin typeface="Calibri"/>
              </a:rPr>
              <a:t>Аренда - </a:t>
            </a:r>
            <a:r>
              <a:rPr lang="ru-RU" sz="1904" b="1" dirty="0">
                <a:solidFill>
                  <a:srgbClr val="FF0000"/>
                </a:solidFill>
                <a:latin typeface="Calibri"/>
              </a:rPr>
              <a:t>90</a:t>
            </a:r>
            <a:r>
              <a:rPr lang="ru-RU" sz="1904" dirty="0">
                <a:solidFill>
                  <a:srgbClr val="ED5232"/>
                </a:solidFill>
                <a:latin typeface="Calibri"/>
              </a:rPr>
              <a:t> руб. за 1 кв. м.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069825" y="1090586"/>
                <a:ext cx="4566073" cy="481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67252">
                  <a:defRPr/>
                </a:pPr>
                <a:r>
                  <a:rPr lang="ru-RU" sz="2116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9,9</a:t>
                </a:r>
                <a:r>
                  <a:rPr lang="ru-RU" sz="2116" dirty="0">
                    <a:solidFill>
                      <a:srgbClr val="4524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16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га и </a:t>
                </a:r>
                <a:r>
                  <a:rPr lang="ru-RU" sz="2116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23,2</a:t>
                </a:r>
                <a:r>
                  <a:rPr lang="ru-RU" sz="2116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тыс.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39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539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м</m:t>
                        </m:r>
                      </m:e>
                      <m:sup>
                        <m:r>
                          <a:rPr lang="en-US" sz="2539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116" dirty="0">
                    <a:solidFill>
                      <a:srgbClr val="4524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25" y="1090586"/>
                <a:ext cx="4566073" cy="481991"/>
              </a:xfrm>
              <a:prstGeom prst="rect">
                <a:avLst/>
              </a:prstGeom>
              <a:blipFill>
                <a:blip r:embed="rId10"/>
                <a:stretch>
                  <a:fillRect l="-1602" b="-21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bject 5"/>
          <p:cNvSpPr/>
          <p:nvPr/>
        </p:nvSpPr>
        <p:spPr>
          <a:xfrm>
            <a:off x="485061" y="34762"/>
            <a:ext cx="2028517" cy="876683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>
            <a:solidFill>
              <a:srgbClr val="C2C5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/>
          <a:lstStyle/>
          <a:p>
            <a:pPr>
              <a:defRPr/>
            </a:pPr>
            <a:endParaRPr sz="2014"/>
          </a:p>
        </p:txBody>
      </p:sp>
      <p:sp>
        <p:nvSpPr>
          <p:cNvPr id="59" name="TextBox 58"/>
          <p:cNvSpPr txBox="1"/>
          <p:nvPr/>
        </p:nvSpPr>
        <p:spPr>
          <a:xfrm>
            <a:off x="563604" y="5883891"/>
            <a:ext cx="5110058" cy="7109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4" dirty="0"/>
              <a:t>Размещение производственных объектов </a:t>
            </a:r>
          </a:p>
          <a:p>
            <a:pPr algn="ctr"/>
            <a:r>
              <a:rPr lang="en-US" sz="2116" b="1" dirty="0"/>
              <a:t>I</a:t>
            </a:r>
            <a:r>
              <a:rPr lang="ru-RU" sz="2116" b="1" dirty="0"/>
              <a:t>,</a:t>
            </a:r>
            <a:r>
              <a:rPr lang="en-US" sz="2116" b="1" dirty="0"/>
              <a:t> II</a:t>
            </a:r>
            <a:r>
              <a:rPr lang="ru-RU" sz="2116" b="1" dirty="0"/>
              <a:t>,</a:t>
            </a:r>
            <a:r>
              <a:rPr lang="en-US" sz="2116" b="1" dirty="0"/>
              <a:t> III</a:t>
            </a:r>
            <a:r>
              <a:rPr lang="ru-RU" sz="2116" b="1" dirty="0"/>
              <a:t>,</a:t>
            </a:r>
            <a:r>
              <a:rPr lang="en-US" sz="2116" b="1" dirty="0"/>
              <a:t> IV</a:t>
            </a:r>
            <a:r>
              <a:rPr lang="ru-RU" sz="2116" b="1" dirty="0"/>
              <a:t>,</a:t>
            </a:r>
            <a:r>
              <a:rPr lang="en-US" sz="2116" b="1" dirty="0"/>
              <a:t> V </a:t>
            </a:r>
            <a:r>
              <a:rPr lang="ru-RU" sz="1904" dirty="0"/>
              <a:t>классов 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640547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1025</Words>
  <Application>Microsoft Office PowerPoint</Application>
  <PresentationFormat>Широкоэкранный</PresentationFormat>
  <Paragraphs>138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Microsoft YaHei</vt:lpstr>
      <vt:lpstr>Andale Sans UI</vt:lpstr>
      <vt:lpstr>Arial</vt:lpstr>
      <vt:lpstr>Calibri</vt:lpstr>
      <vt:lpstr>Calibri Light</vt:lpstr>
      <vt:lpstr>Cambria Math</vt:lpstr>
      <vt:lpstr>Courier New</vt:lpstr>
      <vt:lpstr>Liberation Sans</vt:lpstr>
      <vt:lpstr>Lucida Sans Unicode</vt:lpstr>
      <vt:lpstr>PT Astra Serif</vt:lpstr>
      <vt:lpstr>Times New Roman</vt:lpstr>
      <vt:lpstr>Ретро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user003</dc:creator>
  <cp:lastModifiedBy>Бухгалтерия</cp:lastModifiedBy>
  <cp:revision>35</cp:revision>
  <dcterms:created xsi:type="dcterms:W3CDTF">2020-02-10T09:37:37Z</dcterms:created>
  <dcterms:modified xsi:type="dcterms:W3CDTF">2021-11-01T06:50:24Z</dcterms:modified>
</cp:coreProperties>
</file>