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10" r:id="rId2"/>
    <p:sldId id="300" r:id="rId3"/>
    <p:sldId id="288" r:id="rId4"/>
    <p:sldId id="301" r:id="rId5"/>
    <p:sldId id="289" r:id="rId6"/>
    <p:sldId id="302" r:id="rId7"/>
    <p:sldId id="290" r:id="rId8"/>
    <p:sldId id="303" r:id="rId9"/>
    <p:sldId id="291" r:id="rId10"/>
    <p:sldId id="305" r:id="rId11"/>
    <p:sldId id="281" r:id="rId12"/>
    <p:sldId id="306" r:id="rId13"/>
    <p:sldId id="282" r:id="rId14"/>
    <p:sldId id="307" r:id="rId15"/>
    <p:sldId id="279" r:id="rId16"/>
  </p:sldIdLst>
  <p:sldSz cx="12192000" cy="6858000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ED"/>
    <a:srgbClr val="EDF1F7"/>
    <a:srgbClr val="9566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29" autoAdjust="0"/>
    <p:restoredTop sz="94660"/>
  </p:normalViewPr>
  <p:slideViewPr>
    <p:cSldViewPr snapToGrid="0">
      <p:cViewPr varScale="1">
        <p:scale>
          <a:sx n="58" d="100"/>
          <a:sy n="58" d="100"/>
        </p:scale>
        <p:origin x="54" y="4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AE12A6-55F1-49DF-9582-506BD91F65A2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492911-40DD-4B4B-BDAC-5D01B0DDA5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535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2911-40DD-4B4B-BDAC-5D01B0DDA5A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859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04015" y="11976307"/>
            <a:ext cx="3223222" cy="62990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8BC939D-86EF-41E8-9F0C-6BD21E1E1012}" type="slidenum">
              <a:t>10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85775" y="958850"/>
            <a:ext cx="8397875" cy="47244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728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04015" y="11976307"/>
            <a:ext cx="3223222" cy="62990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8BC939D-86EF-41E8-9F0C-6BD21E1E1012}" type="slidenum">
              <a:t>11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85775" y="958850"/>
            <a:ext cx="8397875" cy="47244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8933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04015" y="11976307"/>
            <a:ext cx="3223222" cy="62990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8BC939D-86EF-41E8-9F0C-6BD21E1E1012}" type="slidenum">
              <a:t>12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85775" y="958850"/>
            <a:ext cx="8397875" cy="47244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449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04015" y="11976307"/>
            <a:ext cx="3223222" cy="62990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8BC939D-86EF-41E8-9F0C-6BD21E1E1012}" type="slidenum">
              <a:t>13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85775" y="958850"/>
            <a:ext cx="8397875" cy="47244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8131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38705-0C66-4F54-8A35-C3689BD9154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3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38705-0C66-4F54-8A35-C3689BD9154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413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41323" y="11030304"/>
            <a:ext cx="3251826" cy="58014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18A38B2-66AB-484F-B9BC-143738CB35FD}" type="slidenum">
              <a:t>2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22238" y="882650"/>
            <a:ext cx="7735888" cy="4352925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155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41323" y="11030304"/>
            <a:ext cx="3251826" cy="58014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18A38B2-66AB-484F-B9BC-143738CB35FD}" type="slidenum">
              <a:t>3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22238" y="882650"/>
            <a:ext cx="7735888" cy="4352925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089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2911-40DD-4B4B-BDAC-5D01B0DDA5A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457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2911-40DD-4B4B-BDAC-5D01B0DDA5A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656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38705-0C66-4F54-8A35-C3689BD9154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86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38705-0C66-4F54-8A35-C3689BD9154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722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38705-0C66-4F54-8A35-C3689BD9154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603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38705-0C66-4F54-8A35-C3689BD9154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098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F7F3A-669F-4AB6-8D41-0B243727E5F8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441C-E09C-4B87-9D3B-0EBA815004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725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F7F3A-669F-4AB6-8D41-0B243727E5F8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441C-E09C-4B87-9D3B-0EBA815004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819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F7F3A-669F-4AB6-8D41-0B243727E5F8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441C-E09C-4B87-9D3B-0EBA815004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86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62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15121" y="1833312"/>
            <a:ext cx="4920963" cy="1904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75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586073" y="1744849"/>
            <a:ext cx="4905758" cy="1904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75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6543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F7F3A-669F-4AB6-8D41-0B243727E5F8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441C-E09C-4B87-9D3B-0EBA815004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80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F7F3A-669F-4AB6-8D41-0B243727E5F8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441C-E09C-4B87-9D3B-0EBA815004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39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F7F3A-669F-4AB6-8D41-0B243727E5F8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441C-E09C-4B87-9D3B-0EBA815004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785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F7F3A-669F-4AB6-8D41-0B243727E5F8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441C-E09C-4B87-9D3B-0EBA815004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450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F7F3A-669F-4AB6-8D41-0B243727E5F8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441C-E09C-4B87-9D3B-0EBA815004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687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F7F3A-669F-4AB6-8D41-0B243727E5F8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441C-E09C-4B87-9D3B-0EBA815004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17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F7F3A-669F-4AB6-8D41-0B243727E5F8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441C-E09C-4B87-9D3B-0EBA815004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569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F7F3A-669F-4AB6-8D41-0B243727E5F8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441C-E09C-4B87-9D3B-0EBA815004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687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F7F3A-669F-4AB6-8D41-0B243727E5F8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0441C-E09C-4B87-9D3B-0EBA815004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576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8"/>
          <p:cNvSpPr/>
          <p:nvPr/>
        </p:nvSpPr>
        <p:spPr>
          <a:xfrm>
            <a:off x="6571148" y="5102974"/>
            <a:ext cx="5630814" cy="371590"/>
          </a:xfrm>
          <a:custGeom>
            <a:avLst/>
            <a:gdLst/>
            <a:ahLst/>
            <a:cxnLst/>
            <a:rect l="l" t="t" r="r" b="b"/>
            <a:pathLst>
              <a:path w="5323205" h="436879">
                <a:moveTo>
                  <a:pt x="5323114" y="0"/>
                </a:moveTo>
                <a:lnTo>
                  <a:pt x="495895" y="0"/>
                </a:lnTo>
                <a:lnTo>
                  <a:pt x="0" y="413114"/>
                </a:lnTo>
                <a:lnTo>
                  <a:pt x="5323114" y="436620"/>
                </a:lnTo>
                <a:lnTo>
                  <a:pt x="5323114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28" name="Прямоугольник 27"/>
          <p:cNvSpPr/>
          <p:nvPr/>
        </p:nvSpPr>
        <p:spPr>
          <a:xfrm>
            <a:off x="6571148" y="5521673"/>
            <a:ext cx="7192585" cy="507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8843" marR="1531483" indent="-228600">
              <a:lnSpc>
                <a:spcPct val="102200"/>
              </a:lnSpc>
              <a:buClr>
                <a:schemeClr val="accent5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Сбыт мелким перекупщикам,</a:t>
            </a:r>
          </a:p>
          <a:p>
            <a:pPr marL="438843" marR="1531483" indent="-228600">
              <a:lnSpc>
                <a:spcPct val="102200"/>
              </a:lnSpc>
              <a:buClr>
                <a:schemeClr val="accent5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Оптовые продажи крупному перерабатывающему предприятию</a:t>
            </a:r>
          </a:p>
          <a:p>
            <a:pPr marL="438843" marR="1531483" indent="-228600">
              <a:lnSpc>
                <a:spcPct val="102200"/>
              </a:lnSpc>
              <a:buClr>
                <a:schemeClr val="accent5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на рынке, частным лицам</a:t>
            </a:r>
            <a:endParaRPr lang="ru-RU" sz="800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8"/>
          <p:cNvSpPr/>
          <p:nvPr/>
        </p:nvSpPr>
        <p:spPr>
          <a:xfrm rot="10800000">
            <a:off x="-8493" y="2492620"/>
            <a:ext cx="5879867" cy="371590"/>
          </a:xfrm>
          <a:custGeom>
            <a:avLst/>
            <a:gdLst/>
            <a:ahLst/>
            <a:cxnLst/>
            <a:rect l="l" t="t" r="r" b="b"/>
            <a:pathLst>
              <a:path w="5323205" h="436879">
                <a:moveTo>
                  <a:pt x="5323114" y="0"/>
                </a:moveTo>
                <a:lnTo>
                  <a:pt x="495895" y="0"/>
                </a:lnTo>
                <a:lnTo>
                  <a:pt x="0" y="413114"/>
                </a:lnTo>
                <a:lnTo>
                  <a:pt x="5323114" y="436620"/>
                </a:lnTo>
                <a:lnTo>
                  <a:pt x="5323114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3" name="Прямоугольник 2"/>
          <p:cNvSpPr/>
          <p:nvPr/>
        </p:nvSpPr>
        <p:spPr>
          <a:xfrm>
            <a:off x="496304" y="2506641"/>
            <a:ext cx="3790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434">
              <a:spcBef>
                <a:spcPts val="1666"/>
              </a:spcBef>
            </a:pPr>
            <a:r>
              <a:rPr lang="ru-RU" b="1" spc="-106" dirty="0">
                <a:solidFill>
                  <a:schemeClr val="bg1"/>
                </a:solidFill>
                <a:latin typeface="Arial"/>
                <a:cs typeface="Arial"/>
              </a:rPr>
              <a:t>ГОСУДАРСТВЕННАЯ ПОДДЕРЖКА</a:t>
            </a:r>
            <a:endParaRPr lang="ru-RU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9" name="object 4"/>
          <p:cNvSpPr/>
          <p:nvPr/>
        </p:nvSpPr>
        <p:spPr>
          <a:xfrm>
            <a:off x="986713" y="57734"/>
            <a:ext cx="11205287" cy="753615"/>
          </a:xfrm>
          <a:custGeom>
            <a:avLst/>
            <a:gdLst/>
            <a:ahLst/>
            <a:cxnLst/>
            <a:rect l="l" t="t" r="r" b="b"/>
            <a:pathLst>
              <a:path w="9635490" h="746760">
                <a:moveTo>
                  <a:pt x="9635382" y="0"/>
                </a:moveTo>
                <a:lnTo>
                  <a:pt x="0" y="0"/>
                </a:lnTo>
                <a:lnTo>
                  <a:pt x="904855" y="744354"/>
                </a:lnTo>
                <a:lnTo>
                  <a:pt x="9635382" y="746522"/>
                </a:lnTo>
                <a:lnTo>
                  <a:pt x="9635382" y="0"/>
                </a:lnTo>
                <a:close/>
              </a:path>
            </a:pathLst>
          </a:custGeom>
          <a:solidFill>
            <a:srgbClr val="253F6D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0" tIns="0" rIns="0" bIns="0" rtlCol="0"/>
          <a:lstStyle/>
          <a:p>
            <a:pPr defTabSz="967252">
              <a:defRPr/>
            </a:pPr>
            <a:endParaRPr sz="1904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object 5"/>
          <p:cNvSpPr/>
          <p:nvPr/>
        </p:nvSpPr>
        <p:spPr>
          <a:xfrm>
            <a:off x="-8493" y="47368"/>
            <a:ext cx="2028517" cy="763981"/>
          </a:xfrm>
          <a:custGeom>
            <a:avLst/>
            <a:gdLst/>
            <a:ahLst/>
            <a:cxnLst/>
            <a:rect l="l" t="t" r="r" b="b"/>
            <a:pathLst>
              <a:path w="1056640" h="454025">
                <a:moveTo>
                  <a:pt x="507743" y="0"/>
                </a:moveTo>
                <a:lnTo>
                  <a:pt x="0" y="1197"/>
                </a:lnTo>
                <a:lnTo>
                  <a:pt x="0" y="453595"/>
                </a:lnTo>
                <a:lnTo>
                  <a:pt x="1056614" y="453595"/>
                </a:lnTo>
                <a:lnTo>
                  <a:pt x="507743" y="0"/>
                </a:lnTo>
                <a:close/>
              </a:path>
            </a:pathLst>
          </a:custGeom>
          <a:solidFill>
            <a:srgbClr val="C2C5BE"/>
          </a:solidFill>
          <a:ln>
            <a:solidFill>
              <a:srgbClr val="C2C5B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/>
          <a:lstStyle/>
          <a:p>
            <a:pPr>
              <a:defRPr/>
            </a:pPr>
            <a:endParaRPr sz="2014"/>
          </a:p>
        </p:txBody>
      </p:sp>
      <p:sp>
        <p:nvSpPr>
          <p:cNvPr id="32" name="TextBox 31"/>
          <p:cNvSpPr txBox="1"/>
          <p:nvPr/>
        </p:nvSpPr>
        <p:spPr>
          <a:xfrm>
            <a:off x="1197681" y="0"/>
            <a:ext cx="2888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</a:rPr>
              <a:t>ИНВЕСТИЦИОННОЕ ПРЕДЛОЖЕНИЕ</a:t>
            </a:r>
            <a:endParaRPr lang="ru-RU" sz="1400" i="1" dirty="0">
              <a:solidFill>
                <a:schemeClr val="bg1"/>
              </a:solidFill>
            </a:endParaRPr>
          </a:p>
        </p:txBody>
      </p:sp>
      <p:sp>
        <p:nvSpPr>
          <p:cNvPr id="33" name="object 6"/>
          <p:cNvSpPr txBox="1">
            <a:spLocks/>
          </p:cNvSpPr>
          <p:nvPr/>
        </p:nvSpPr>
        <p:spPr>
          <a:xfrm>
            <a:off x="1724915" y="275511"/>
            <a:ext cx="10117309" cy="508721"/>
          </a:xfrm>
          <a:prstGeom prst="rect">
            <a:avLst/>
          </a:prstGeom>
        </p:spPr>
        <p:txBody>
          <a:bodyPr vert="horz" wrap="square" lIns="0" tIns="16121" rIns="0" bIns="0" rtlCol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R="5374" algn="ctr">
              <a:spcBef>
                <a:spcPts val="127"/>
              </a:spcBef>
            </a:pPr>
            <a:r>
              <a:rPr lang="ru-RU" sz="1600" kern="0" spc="26" dirty="0" smtClean="0"/>
              <a:t>СОЗДАНИЕ ЖИВОТНОВОДЧЕСКОГО КОМПЛЕКСА НА 2000 ГОЛОВ МАТОЧНОГО СТАДА </a:t>
            </a:r>
            <a:r>
              <a:rPr lang="ru-RU" sz="1600" kern="0" spc="26" dirty="0" err="1" smtClean="0"/>
              <a:t>КРС</a:t>
            </a:r>
            <a:r>
              <a:rPr lang="ru-RU" sz="1600" kern="0" spc="26" dirty="0" smtClean="0"/>
              <a:t> МЯСНОГО НАПРАВЛЕНИЯ</a:t>
            </a:r>
            <a:endParaRPr lang="ru-RU" sz="1600" kern="0" spc="26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2889994"/>
            <a:ext cx="6177034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/>
              <a:t>1) Предоставление земельного участка в аренду без проведения торгов в целях реализации масштабных инвестиционных проектов с последующим правом выкупа;  </a:t>
            </a:r>
          </a:p>
          <a:p>
            <a:r>
              <a:rPr lang="ru-RU" sz="900" dirty="0"/>
              <a:t>2) Субсидирование лизинга оборудования                                                                                                                                                           -До 30 % от стоимости оборудования для сельского и лесного хозяйства,</a:t>
            </a:r>
          </a:p>
          <a:p>
            <a:r>
              <a:rPr lang="ru-RU" sz="900" dirty="0"/>
              <a:t>авторефрижераторов, прицепов и полуприцепов специального назначения, включенных в реестр </a:t>
            </a:r>
            <a:r>
              <a:rPr lang="ru-RU" sz="900" dirty="0" err="1"/>
              <a:t>Минпромторга</a:t>
            </a:r>
            <a:r>
              <a:rPr lang="ru-RU" sz="900" dirty="0"/>
              <a:t>;</a:t>
            </a:r>
          </a:p>
          <a:p>
            <a:r>
              <a:rPr lang="ru-RU" sz="900" dirty="0"/>
              <a:t>-До 15 % от цены оборудования для сельского и лесного хозяйства, </a:t>
            </a:r>
          </a:p>
          <a:p>
            <a:r>
              <a:rPr lang="ru-RU" sz="900" dirty="0"/>
              <a:t>авторефрижераторов, прицепов и полуприцепов специального назначения, не</a:t>
            </a:r>
          </a:p>
          <a:p>
            <a:r>
              <a:rPr lang="ru-RU" sz="900" dirty="0"/>
              <a:t>входящих в реестр </a:t>
            </a:r>
            <a:r>
              <a:rPr lang="ru-RU" sz="900" dirty="0" err="1"/>
              <a:t>Минпромторга</a:t>
            </a:r>
            <a:r>
              <a:rPr lang="ru-RU" sz="900" dirty="0"/>
              <a:t>;</a:t>
            </a:r>
          </a:p>
          <a:p>
            <a:r>
              <a:rPr lang="ru-RU" sz="900" dirty="0"/>
              <a:t>3) Возмещение затрат на проведение </a:t>
            </a:r>
            <a:r>
              <a:rPr lang="ru-RU" sz="900" dirty="0" err="1"/>
              <a:t>культуртехнических</a:t>
            </a:r>
            <a:r>
              <a:rPr lang="ru-RU" sz="900" dirty="0"/>
              <a:t> мероприятий;                                                                     </a:t>
            </a:r>
          </a:p>
          <a:p>
            <a:r>
              <a:rPr lang="ru-RU" sz="900" dirty="0"/>
              <a:t>4</a:t>
            </a:r>
            <a:r>
              <a:rPr lang="ru-RU" sz="900" dirty="0" smtClean="0"/>
              <a:t>) </a:t>
            </a:r>
            <a:r>
              <a:rPr lang="ru-RU" sz="900" dirty="0"/>
              <a:t>Компенсация затрат на возведение производственных помещений до 50% (до 5 </a:t>
            </a:r>
            <a:r>
              <a:rPr lang="ru-RU" sz="900" dirty="0" err="1"/>
              <a:t>млн.руб</a:t>
            </a:r>
            <a:r>
              <a:rPr lang="ru-RU" sz="900" dirty="0"/>
              <a:t>.)</a:t>
            </a:r>
          </a:p>
          <a:p>
            <a:r>
              <a:rPr lang="ru-RU" sz="900" dirty="0"/>
              <a:t>5) Возмещение 50% затрат на создание инфраструктуры</a:t>
            </a:r>
          </a:p>
          <a:p>
            <a:r>
              <a:rPr lang="ru-RU" sz="900" dirty="0"/>
              <a:t>(в рамках реализации Постановлений Правительства РФ от 19.10.20 г. № 1704 и от 15.03.16 № 194</a:t>
            </a:r>
            <a:r>
              <a:rPr lang="ru-RU" sz="900" dirty="0" smtClean="0"/>
              <a:t>).</a:t>
            </a:r>
            <a:endParaRPr lang="ru-RU" sz="900" dirty="0"/>
          </a:p>
          <a:p>
            <a:r>
              <a:rPr lang="ru-RU" sz="900" dirty="0"/>
              <a:t>6</a:t>
            </a:r>
            <a:r>
              <a:rPr lang="ru-RU" sz="900" dirty="0" smtClean="0"/>
              <a:t>) </a:t>
            </a:r>
            <a:r>
              <a:rPr lang="ru-RU" sz="900" dirty="0"/>
              <a:t>Субсидии  на компенсацию до 30% части затрат на транспортировку сельскохозяйственной и</a:t>
            </a:r>
          </a:p>
          <a:p>
            <a:r>
              <a:rPr lang="ru-RU" sz="900" dirty="0"/>
              <a:t>продовольственной продукции железнодорожным, автомобильным и водным транспортом до границ Российской Федерации                                                                                                                                                                      </a:t>
            </a:r>
            <a:endParaRPr lang="ru-RU" sz="900" dirty="0" smtClean="0"/>
          </a:p>
          <a:p>
            <a:r>
              <a:rPr lang="ru-RU" sz="900" dirty="0" smtClean="0"/>
              <a:t>7) </a:t>
            </a:r>
            <a:r>
              <a:rPr lang="ru-RU" sz="900" dirty="0"/>
              <a:t>Получение льготных краткосрочных кредитов до 5%, направленных на развитие отрасли животноводства по следующим направлениям: на приобретение</a:t>
            </a:r>
          </a:p>
          <a:p>
            <a:r>
              <a:rPr lang="ru-RU" sz="900" dirty="0"/>
              <a:t>молодняка сельскохозяйственных животных, кормов, ветеринарных препаратов.</a:t>
            </a:r>
          </a:p>
          <a:p>
            <a:r>
              <a:rPr lang="ru-RU" sz="900" dirty="0"/>
              <a:t>8</a:t>
            </a:r>
            <a:r>
              <a:rPr lang="ru-RU" sz="900" dirty="0" smtClean="0"/>
              <a:t>) </a:t>
            </a:r>
            <a:r>
              <a:rPr lang="ru-RU" sz="900" dirty="0"/>
              <a:t>Субсидирование части прямых понесенных затрат на создание овцеводческого</a:t>
            </a:r>
          </a:p>
          <a:p>
            <a:r>
              <a:rPr lang="ru-RU" sz="900" dirty="0"/>
              <a:t>комплекса (фермы) мясного направления не менее 15 тыс. скотомест овцематок (до 20% от фактической стоимости объекта);</a:t>
            </a:r>
          </a:p>
          <a:p>
            <a:r>
              <a:rPr lang="ru-RU" sz="900" dirty="0" smtClean="0"/>
              <a:t>9) </a:t>
            </a:r>
            <a:r>
              <a:rPr lang="ru-RU" sz="900" dirty="0"/>
              <a:t>возмещение части затрат, в связи с приобретением племенного молодняка овец</a:t>
            </a:r>
          </a:p>
          <a:p>
            <a:r>
              <a:rPr lang="ru-RU" sz="900" dirty="0"/>
              <a:t>(ярки от 3-х месяцев и старше). Размер субсидии за 1 кг живой массы составляет: 50% от затрат, понесенных в связи с приобретением до 100 голов, не более 131 рубля; 65% от затрат, понесенных в связи с приобретением свыше 100 голов, не более 165 рублей. При покупке не племенных животных размер субсидии составит 60% от затрат, не более 108 рублей за килограмм живого веса. </a:t>
            </a:r>
            <a:endParaRPr lang="ru-RU" sz="900" dirty="0" smtClean="0"/>
          </a:p>
          <a:p>
            <a:r>
              <a:rPr lang="ru-RU" sz="900" dirty="0" smtClean="0"/>
              <a:t>10) </a:t>
            </a:r>
            <a:r>
              <a:rPr lang="ru-RU" sz="900" dirty="0"/>
              <a:t>льготное кредитование от Минсельхоза России «до 5%»</a:t>
            </a:r>
          </a:p>
        </p:txBody>
      </p:sp>
      <p:sp>
        <p:nvSpPr>
          <p:cNvPr id="16" name="object 8"/>
          <p:cNvSpPr/>
          <p:nvPr/>
        </p:nvSpPr>
        <p:spPr>
          <a:xfrm>
            <a:off x="6561186" y="1121217"/>
            <a:ext cx="5630814" cy="371590"/>
          </a:xfrm>
          <a:custGeom>
            <a:avLst/>
            <a:gdLst/>
            <a:ahLst/>
            <a:cxnLst/>
            <a:rect l="l" t="t" r="r" b="b"/>
            <a:pathLst>
              <a:path w="5323205" h="436879">
                <a:moveTo>
                  <a:pt x="5323114" y="0"/>
                </a:moveTo>
                <a:lnTo>
                  <a:pt x="495895" y="0"/>
                </a:lnTo>
                <a:lnTo>
                  <a:pt x="0" y="413114"/>
                </a:lnTo>
                <a:lnTo>
                  <a:pt x="5323114" y="436620"/>
                </a:lnTo>
                <a:lnTo>
                  <a:pt x="5323114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Прямоугольник 16"/>
          <p:cNvSpPr/>
          <p:nvPr/>
        </p:nvSpPr>
        <p:spPr>
          <a:xfrm>
            <a:off x="8074711" y="1163176"/>
            <a:ext cx="30267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575"/>
              </a:spcBef>
            </a:pPr>
            <a:r>
              <a:rPr lang="ru-RU" sz="1400" b="1" spc="-100" dirty="0">
                <a:solidFill>
                  <a:schemeClr val="bg1"/>
                </a:solidFill>
                <a:latin typeface="Arial"/>
                <a:cs typeface="Arial"/>
              </a:rPr>
              <a:t>ЭКОНОМИЧЕСКИЕ ПРЕДПОСЫЛКИ</a:t>
            </a:r>
            <a:endParaRPr lang="ru-RU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37487" y="1534766"/>
            <a:ext cx="567821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1. Наличие земельных участков для обеспечения кормовой базы и размещения производственно-технической базы: пашни - 220 </a:t>
            </a:r>
            <a:r>
              <a:rPr lang="ru-RU" sz="1100" dirty="0" err="1" smtClean="0"/>
              <a:t>тыс.га</a:t>
            </a:r>
            <a:r>
              <a:rPr lang="ru-RU" sz="1100" dirty="0" smtClean="0"/>
              <a:t>, сенокосов- 510 </a:t>
            </a:r>
            <a:r>
              <a:rPr lang="ru-RU" sz="1100" dirty="0" err="1" smtClean="0"/>
              <a:t>тыс.га</a:t>
            </a:r>
            <a:r>
              <a:rPr lang="ru-RU" sz="1100" dirty="0" smtClean="0"/>
              <a:t>, 745 </a:t>
            </a:r>
            <a:r>
              <a:rPr lang="ru-RU" sz="1100" dirty="0" err="1" smtClean="0"/>
              <a:t>тыс.га</a:t>
            </a:r>
            <a:r>
              <a:rPr lang="ru-RU" sz="1100" dirty="0" smtClean="0"/>
              <a:t>  пастбищных угодий;</a:t>
            </a:r>
          </a:p>
          <a:p>
            <a:r>
              <a:rPr lang="ru-RU" sz="1100" dirty="0" smtClean="0"/>
              <a:t>2. Уровень самообеспеченности мясом говядины составляет 42%;                                                                                                         3. Ежегодно хозяйства готовы поставлять для последующего откорма 5,0 тыс. голов, и на убой 3,0 тыс. голов мясного скота;                                                                                     </a:t>
            </a:r>
          </a:p>
          <a:p>
            <a:r>
              <a:rPr lang="ru-RU" sz="1100" dirty="0" smtClean="0"/>
              <a:t>4. Наличие спроса в связи с недостаточными объемами мясного сырья для производства продукции мясоперерабатывающими предприятиями Курганской области.</a:t>
            </a:r>
            <a:endParaRPr lang="ru-RU" sz="11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8343" y="1956128"/>
            <a:ext cx="47788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Суть </a:t>
            </a: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 - </a:t>
            </a:r>
            <a:r>
              <a:rPr lang="ru-RU" sz="1200" dirty="0"/>
              <a:t>Производство высококачественной говядины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18343" y="1087669"/>
          <a:ext cx="5934075" cy="6196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66720">
                  <a:extLst>
                    <a:ext uri="{9D8B030D-6E8A-4147-A177-3AD203B41FA5}">
                      <a16:colId xmlns:a16="http://schemas.microsoft.com/office/drawing/2014/main" val="1076833544"/>
                    </a:ext>
                  </a:extLst>
                </a:gridCol>
                <a:gridCol w="2967355">
                  <a:extLst>
                    <a:ext uri="{9D8B030D-6E8A-4147-A177-3AD203B41FA5}">
                      <a16:colId xmlns:a16="http://schemas.microsoft.com/office/drawing/2014/main" val="10199021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Объем инвестиций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2400 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млн .руб.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23249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Срок окупаемости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</a:rPr>
                        <a:t>5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лет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053053"/>
                  </a:ext>
                </a:extLst>
              </a:tr>
            </a:tbl>
          </a:graphicData>
        </a:graphic>
      </p:graphicFrame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991" y="2782895"/>
            <a:ext cx="6293126" cy="243011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8253285" y="5134880"/>
            <a:ext cx="26696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575"/>
              </a:spcBef>
            </a:pPr>
            <a:r>
              <a:rPr lang="ru-RU" sz="1400" b="1" spc="-100" dirty="0" smtClean="0">
                <a:solidFill>
                  <a:schemeClr val="bg1"/>
                </a:solidFill>
                <a:latin typeface="Arial"/>
                <a:cs typeface="Arial"/>
              </a:rPr>
              <a:t>ПОТРЕБИТЕЛЬСКИЙ СЕГМЕНТ</a:t>
            </a:r>
            <a:endParaRPr lang="ru-RU" sz="14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7669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/>
          <p:cNvSpPr/>
          <p:nvPr/>
        </p:nvSpPr>
        <p:spPr>
          <a:xfrm>
            <a:off x="44145" y="3242"/>
            <a:ext cx="3960328" cy="1060774"/>
          </a:xfrm>
          <a:custGeom>
            <a:avLst/>
            <a:gdLst>
              <a:gd name="f0" fmla="val w"/>
              <a:gd name="f1" fmla="val h"/>
              <a:gd name="f2" fmla="val 0"/>
              <a:gd name="f3" fmla="val 4775200"/>
              <a:gd name="f4" fmla="val 1216025"/>
              <a:gd name="f5" fmla="val 783162"/>
              <a:gd name="f6" fmla="val 464165"/>
              <a:gd name="f7" fmla="val 1771"/>
              <a:gd name="f8" fmla="val 288671"/>
              <a:gd name="f9" fmla="val 519810"/>
              <a:gd name="f10" fmla="val 829003"/>
              <a:gd name="f11" fmla="val 1215918"/>
              <a:gd name="f12" fmla="val 4774971"/>
              <a:gd name="f13" fmla="val 1201813"/>
              <a:gd name="f14" fmla="val 1663091"/>
              <a:gd name="f15" fmla="val 731625"/>
              <a:gd name="f16" fmla="*/ f0 1 4775200"/>
              <a:gd name="f17" fmla="*/ f1 1 1216025"/>
              <a:gd name="f18" fmla="+- f4 0 f2"/>
              <a:gd name="f19" fmla="+- f3 0 f2"/>
              <a:gd name="f20" fmla="*/ f19 1 4775200"/>
              <a:gd name="f21" fmla="*/ f18 1 1216025"/>
              <a:gd name="f22" fmla="*/ f2 1 f20"/>
              <a:gd name="f23" fmla="*/ f3 1 f20"/>
              <a:gd name="f24" fmla="*/ f2 1 f21"/>
              <a:gd name="f25" fmla="*/ f4 1 f21"/>
              <a:gd name="f26" fmla="*/ f22 f16 1"/>
              <a:gd name="f27" fmla="*/ f23 f16 1"/>
              <a:gd name="f28" fmla="*/ f25 f17 1"/>
              <a:gd name="f29" fmla="*/ f24 f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6" t="f29" r="f27" b="f28"/>
            <a:pathLst>
              <a:path w="4775200" h="1216025">
                <a:moveTo>
                  <a:pt x="f5" y="f2"/>
                </a:moveTo>
                <a:lnTo>
                  <a:pt x="f6" y="f7"/>
                </a:lnTo>
                <a:lnTo>
                  <a:pt x="f2" y="f8"/>
                </a:lnTo>
                <a:lnTo>
                  <a:pt x="f2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5" y="f2"/>
                </a:lnTo>
                <a:close/>
              </a:path>
            </a:pathLst>
          </a:custGeom>
          <a:solidFill>
            <a:srgbClr val="52A138"/>
          </a:solidFill>
          <a:ln w="9528" cap="flat">
            <a:solidFill>
              <a:srgbClr val="52A138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defTabSz="87749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727">
              <a:solidFill>
                <a:srgbClr val="ED5232"/>
              </a:solidFill>
              <a:latin typeface="Calibri"/>
            </a:endParaRPr>
          </a:p>
        </p:txBody>
      </p:sp>
      <p:sp>
        <p:nvSpPr>
          <p:cNvPr id="7" name="object 5"/>
          <p:cNvSpPr/>
          <p:nvPr/>
        </p:nvSpPr>
        <p:spPr>
          <a:xfrm>
            <a:off x="0" y="-132"/>
            <a:ext cx="1106032" cy="438272"/>
          </a:xfrm>
          <a:custGeom>
            <a:avLst/>
            <a:gdLst>
              <a:gd name="f0" fmla="val w"/>
              <a:gd name="f1" fmla="val h"/>
              <a:gd name="f2" fmla="val 0"/>
              <a:gd name="f3" fmla="val 1056640"/>
              <a:gd name="f4" fmla="val 454025"/>
              <a:gd name="f5" fmla="val 507743"/>
              <a:gd name="f6" fmla="val 1197"/>
              <a:gd name="f7" fmla="val 453595"/>
              <a:gd name="f8" fmla="val 1056614"/>
              <a:gd name="f9" fmla="*/ f0 1 1056640"/>
              <a:gd name="f10" fmla="*/ f1 1 454025"/>
              <a:gd name="f11" fmla="+- f4 0 f2"/>
              <a:gd name="f12" fmla="+- f3 0 f2"/>
              <a:gd name="f13" fmla="*/ f12 1 1056640"/>
              <a:gd name="f14" fmla="*/ f11 1 454025"/>
              <a:gd name="f15" fmla="*/ f2 1 f13"/>
              <a:gd name="f16" fmla="*/ f3 1 f13"/>
              <a:gd name="f17" fmla="*/ f2 1 f14"/>
              <a:gd name="f18" fmla="*/ f4 1 f14"/>
              <a:gd name="f19" fmla="*/ f15 f9 1"/>
              <a:gd name="f20" fmla="*/ f16 f9 1"/>
              <a:gd name="f21" fmla="*/ f18 f10 1"/>
              <a:gd name="f22" fmla="*/ f17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22" r="f20" b="f21"/>
            <a:pathLst>
              <a:path w="1056640" h="454025">
                <a:moveTo>
                  <a:pt x="f5" y="f2"/>
                </a:moveTo>
                <a:lnTo>
                  <a:pt x="f2" y="f6"/>
                </a:lnTo>
                <a:lnTo>
                  <a:pt x="f2" y="f7"/>
                </a:lnTo>
                <a:lnTo>
                  <a:pt x="f8" y="f7"/>
                </a:lnTo>
                <a:lnTo>
                  <a:pt x="f5" y="f2"/>
                </a:lnTo>
                <a:close/>
              </a:path>
            </a:pathLst>
          </a:custGeom>
          <a:solidFill>
            <a:srgbClr val="C2C5BE"/>
          </a:solidFill>
          <a:ln w="9528" cap="flat">
            <a:solidFill>
              <a:srgbClr val="C2C5BE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defTabSz="4147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727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17" name="Таблица 9"/>
          <p:cNvGraphicFramePr>
            <a:graphicFrameLocks noGrp="1"/>
          </p:cNvGraphicFramePr>
          <p:nvPr>
            <p:extLst/>
          </p:nvPr>
        </p:nvGraphicFramePr>
        <p:xfrm>
          <a:off x="5741796" y="219004"/>
          <a:ext cx="6057551" cy="37225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46240">
                  <a:extLst>
                    <a:ext uri="{9D8B030D-6E8A-4147-A177-3AD203B41FA5}">
                      <a16:colId xmlns:a16="http://schemas.microsoft.com/office/drawing/2014/main" val="3525089935"/>
                    </a:ext>
                  </a:extLst>
                </a:gridCol>
                <a:gridCol w="4011311">
                  <a:extLst>
                    <a:ext uri="{9D8B030D-6E8A-4147-A177-3AD203B41FA5}">
                      <a16:colId xmlns:a16="http://schemas.microsoft.com/office/drawing/2014/main" val="4215933310"/>
                    </a:ext>
                  </a:extLst>
                </a:gridCol>
              </a:tblGrid>
              <a:tr h="22502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effectLst/>
                        </a:rPr>
                        <a:t>Площадь площадки </a:t>
                      </a:r>
                    </a:p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9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28 га 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Наличие участка для заготовки кормов 5000 га</a:t>
                      </a:r>
                      <a:endParaRPr kumimoji="0" lang="ru-RU" alt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2982645590"/>
                  </a:ext>
                </a:extLst>
              </a:tr>
              <a:tr h="1820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effectLst/>
                        </a:rPr>
                        <a:t>Кадастровый номер участка/квартала  </a:t>
                      </a:r>
                      <a:endParaRPr lang="ru-RU" sz="9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just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kumimoji="0" lang="ru-RU" alt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45:17:031801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210856839"/>
                  </a:ext>
                </a:extLst>
              </a:tr>
              <a:tr h="1735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effectLst/>
                        </a:rPr>
                        <a:t>Собственник </a:t>
                      </a:r>
                      <a:endParaRPr lang="ru-RU" sz="9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kern="1200" dirty="0" err="1" smtClean="0"/>
                        <a:t>Сохликов</a:t>
                      </a:r>
                      <a:r>
                        <a:rPr lang="ru-RU" sz="900" u="none" strike="noStrike" kern="1200" dirty="0" smtClean="0"/>
                        <a:t> Эдуард</a:t>
                      </a:r>
                      <a:r>
                        <a:rPr lang="ru-RU" sz="900" u="none" strike="noStrike" kern="1200" baseline="0" dirty="0" smtClean="0"/>
                        <a:t> Михайлович</a:t>
                      </a:r>
                      <a:endParaRPr lang="ru-RU" sz="900" b="0" i="0" u="none" strike="noStrike" kern="1200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2648793482"/>
                  </a:ext>
                </a:extLst>
              </a:tr>
              <a:tr h="18203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effectLst/>
                        </a:rPr>
                        <a:t>Категория земель</a:t>
                      </a:r>
                      <a:endParaRPr lang="ru-RU" sz="9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Земли населенных пунктов</a:t>
                      </a:r>
                      <a:endParaRPr kumimoji="0" lang="ru-RU" altLang="ru-RU" sz="900" u="none" strike="noStrike" cap="none" normalizeH="0" baseline="0" dirty="0" smtClean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805319388"/>
                  </a:ext>
                </a:extLst>
              </a:tr>
              <a:tr h="2503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effectLst/>
                        </a:rPr>
                        <a:t>Основные виды разрешенного использования</a:t>
                      </a:r>
                      <a:endParaRPr lang="ru-RU" sz="9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/>
                        <a:t>Сельскохозяйственное использование (СХ -1)</a:t>
                      </a:r>
                    </a:p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9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8972108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kern="1200" dirty="0" smtClean="0">
                          <a:effectLst/>
                        </a:rPr>
                        <a:t>Электроснабжение</a:t>
                      </a:r>
                      <a:endParaRPr lang="ru-RU" sz="9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От действующей ТП-10/0,4 </a:t>
                      </a:r>
                      <a:r>
                        <a:rPr kumimoji="0" lang="ru-RU" altLang="ru-RU" sz="9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кВ</a:t>
                      </a:r>
                      <a:r>
                        <a:rPr kumimoji="0" lang="ru-RU" alt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 50 метров</a:t>
                      </a:r>
                      <a:endParaRPr kumimoji="0" lang="ru-RU" altLang="ru-RU" sz="900" u="none" strike="noStrike" cap="none" normalizeH="0" baseline="0" dirty="0" smtClean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519977706"/>
                  </a:ext>
                </a:extLst>
              </a:tr>
              <a:tr h="169658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kern="1200" dirty="0" smtClean="0">
                          <a:effectLst/>
                        </a:rPr>
                        <a:t>Газоснабжение</a:t>
                      </a:r>
                      <a:endParaRPr lang="ru-RU" sz="9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Действующий газопровод расположен на расстоянии 6 км (с. </a:t>
                      </a:r>
                      <a:r>
                        <a:rPr kumimoji="0" lang="ru-RU" altLang="ru-RU" sz="9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Субботино</a:t>
                      </a:r>
                      <a:r>
                        <a:rPr kumimoji="0" lang="ru-RU" alt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ru-RU" alt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3652620099"/>
                  </a:ext>
                </a:extLst>
              </a:tr>
              <a:tr h="416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effectLst/>
                        </a:rPr>
                        <a:t>Водоснабжение </a:t>
                      </a:r>
                      <a:endParaRPr lang="ru-RU" sz="9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 marL="228600" marR="0" lvl="0" indent="-228600" algn="l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arenR"/>
                        <a:tabLst/>
                      </a:pPr>
                      <a:r>
                        <a:rPr kumimoji="0" lang="ru-RU" alt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Действующий водопровод расположен на расстоянии 400 м от участка</a:t>
                      </a:r>
                    </a:p>
                    <a:p>
                      <a:pPr marL="228600" marR="0" lvl="0" indent="-228600" algn="l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arenR"/>
                        <a:tabLst/>
                        <a:defRPr/>
                      </a:pPr>
                      <a:r>
                        <a:rPr lang="ru-RU" sz="900" kern="1200" dirty="0" smtClean="0"/>
                        <a:t>Возможность организации артезианской скважины.</a:t>
                      </a:r>
                      <a:r>
                        <a:rPr lang="ru-RU" sz="900" kern="1200" baseline="0" dirty="0" smtClean="0"/>
                        <a:t> Точную информацию о количестве и качестве подземных вод можно получить только по результатам геологоразведочных работ. </a:t>
                      </a:r>
                      <a:endParaRPr kumimoji="0" lang="ru-RU" altLang="ru-RU" sz="9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228600" marR="0" lvl="0" indent="-228600" algn="l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arenR"/>
                        <a:tabLst/>
                      </a:pPr>
                      <a:endParaRPr kumimoji="0" lang="ru-RU" alt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2317348758"/>
                  </a:ext>
                </a:extLst>
              </a:tr>
              <a:tr h="180929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kern="1200" dirty="0">
                          <a:effectLst/>
                        </a:rPr>
                        <a:t>Подъездные пути</a:t>
                      </a:r>
                      <a:endParaRPr lang="ru-RU" sz="9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Обеспечены грунтовым покрытием</a:t>
                      </a:r>
                      <a:endParaRPr kumimoji="0" lang="ru-RU" alt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866765069"/>
                  </a:ext>
                </a:extLst>
              </a:tr>
              <a:tr h="31984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effectLst/>
                        </a:rPr>
                        <a:t>Механизм предоставления инвестиционной площадки</a:t>
                      </a:r>
                      <a:endParaRPr lang="ru-RU" sz="9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/>
                        <a:t>Продажа. </a:t>
                      </a:r>
                      <a:r>
                        <a:rPr lang="ru-RU" sz="900" u="none" strike="noStrike" kern="1200" dirty="0" smtClean="0"/>
                        <a:t>Договорная цена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597044916"/>
                  </a:ext>
                </a:extLst>
              </a:tr>
              <a:tr h="3198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effectLst/>
                        </a:rPr>
                        <a:t>Наличие объектов недвижимости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Здание площадью 1296 </a:t>
                      </a:r>
                      <a:r>
                        <a:rPr kumimoji="0" lang="ru-RU" altLang="ru-RU" sz="9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кв.м</a:t>
                      </a:r>
                      <a:r>
                        <a:rPr kumimoji="0" lang="ru-RU" alt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., бетон.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Площадь прилегающего участка 25 га.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591133787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851188" y="5774632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14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66" y="1535576"/>
            <a:ext cx="5261946" cy="28803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4"/>
          <p:cNvSpPr/>
          <p:nvPr/>
        </p:nvSpPr>
        <p:spPr>
          <a:xfrm>
            <a:off x="168166" y="560092"/>
            <a:ext cx="5449609" cy="660441"/>
          </a:xfrm>
          <a:custGeom>
            <a:avLst/>
            <a:gdLst/>
            <a:ahLst/>
            <a:cxnLst/>
            <a:rect l="l" t="t" r="r" b="b"/>
            <a:pathLst>
              <a:path w="9635490" h="746760">
                <a:moveTo>
                  <a:pt x="9635382" y="0"/>
                </a:moveTo>
                <a:lnTo>
                  <a:pt x="0" y="0"/>
                </a:lnTo>
                <a:lnTo>
                  <a:pt x="904855" y="744354"/>
                </a:lnTo>
                <a:lnTo>
                  <a:pt x="9635382" y="746522"/>
                </a:lnTo>
                <a:lnTo>
                  <a:pt x="963538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21"/>
          <p:cNvSpPr txBox="1"/>
          <p:nvPr/>
        </p:nvSpPr>
        <p:spPr>
          <a:xfrm>
            <a:off x="751152" y="645374"/>
            <a:ext cx="3755733" cy="48987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50" tIns="40820" rIns="81650" bIns="40820" anchor="t" anchorCtr="0" compatLnSpc="0">
            <a:noAutofit/>
          </a:bodyPr>
          <a:lstStyle/>
          <a:p>
            <a:pPr defTabSz="8295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dirty="0">
                <a:solidFill>
                  <a:srgbClr val="FFFFFF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КУРГАНСКАЯ ОБЛАСТЬ, </a:t>
            </a:r>
            <a:r>
              <a:rPr lang="ru-RU" sz="1400" b="1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САФАКУЛЕВСКИЙ РАЙОН, </a:t>
            </a:r>
          </a:p>
          <a:p>
            <a:pPr algn="ctr" defTabSz="8295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Д. БУГУЙ</a:t>
            </a:r>
            <a:endParaRPr lang="ru-RU" sz="1400" b="1" dirty="0">
              <a:solidFill>
                <a:srgbClr val="FFFFFF"/>
              </a:solidFill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</p:txBody>
      </p:sp>
      <p:sp>
        <p:nvSpPr>
          <p:cNvPr id="20" name="object 7"/>
          <p:cNvSpPr txBox="1"/>
          <p:nvPr/>
        </p:nvSpPr>
        <p:spPr>
          <a:xfrm>
            <a:off x="1020232" y="56481"/>
            <a:ext cx="4909277" cy="4635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6449" rIns="0" bIns="0" anchor="t" anchorCtr="0" compatLnSpc="1">
            <a:spAutoFit/>
          </a:bodyPr>
          <a:lstStyle/>
          <a:p>
            <a:pPr marL="12186" algn="ctr" defTabSz="414772">
              <a:spcBef>
                <a:spcPts val="132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spc="38" dirty="0">
                <a:solidFill>
                  <a:srgbClr val="1F4E79"/>
                </a:solidFill>
                <a:latin typeface="Arial"/>
                <a:cs typeface="Arial"/>
              </a:rPr>
              <a:t>ИНВЕСТИЦИОННАЯ ПЛОЩАДКА </a:t>
            </a:r>
            <a:endParaRPr lang="ru-RU" sz="1400" b="1" spc="38" dirty="0" smtClean="0">
              <a:solidFill>
                <a:srgbClr val="1F4E79"/>
              </a:solidFill>
              <a:latin typeface="Arial"/>
              <a:cs typeface="Arial"/>
            </a:endParaRPr>
          </a:p>
          <a:p>
            <a:pPr marL="12186" algn="ctr" defTabSz="414772">
              <a:spcBef>
                <a:spcPts val="132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spc="38" dirty="0" smtClean="0">
                <a:solidFill>
                  <a:srgbClr val="1F4E79"/>
                </a:solidFill>
                <a:latin typeface="Arial"/>
                <a:cs typeface="Arial"/>
              </a:rPr>
              <a:t>под </a:t>
            </a:r>
            <a:r>
              <a:rPr lang="ru-RU" sz="1400" b="1" spc="38" dirty="0">
                <a:solidFill>
                  <a:srgbClr val="1F4E79"/>
                </a:solidFill>
                <a:latin typeface="Arial"/>
                <a:cs typeface="Arial"/>
              </a:rPr>
              <a:t>размещение животноводческой фермы</a:t>
            </a:r>
            <a:endParaRPr lang="ru-RU" sz="1400" dirty="0">
              <a:solidFill>
                <a:srgbClr val="1F4E79"/>
              </a:solidFill>
              <a:latin typeface="Arial"/>
              <a:cs typeface="Arial"/>
            </a:endParaRPr>
          </a:p>
        </p:txBody>
      </p:sp>
      <p:sp>
        <p:nvSpPr>
          <p:cNvPr id="22" name="Прямоугольник 20"/>
          <p:cNvSpPr/>
          <p:nvPr/>
        </p:nvSpPr>
        <p:spPr>
          <a:xfrm>
            <a:off x="5707280" y="3937820"/>
            <a:ext cx="5708072" cy="255084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земельного участка без проведения торгов.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мероприятий программы поддержки начинающих фермеров возможно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получить грант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размере до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5,0 млн. рублей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на условиях 10% долевого финансирования целевых расходов за счет собственных средств крестьянского (фермерского) хозяйства.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Возмещение до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50 %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затрат на приобретение оборудования для животноводства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строительстве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молочно-товарной фермы до 400 голов коров но не более 30 млн. руб.;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Субсидирование до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25 %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затрат на строительство молочных комплексов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голов коров;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Возмещение до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65 %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затрат, понесенных в связи с приобретением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молодняка сельскохозяйственных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животных;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Получение льготных краткосрочных кредитов до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направленных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развитие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отрасли животноводства по следующим направлениям: на приобретение молодняка сельскохозяйственных животных, кормов, ветеринарных препаратов.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Возмещение части затрат на 1 килограмм реализованного и (или) отгруженного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собственную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переработку коровьего молока;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Субсидии на техническое перевооружение производства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сельскохозяйственных товаропроизводителей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приоритетных отраслей животноводства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кормозаготовительную технику и оборудование, оборудование для ферм 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Субсидирование на приобретение не племенного скота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60 %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 стоимости,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приобретении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20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голов</a:t>
            </a:r>
          </a:p>
          <a:p>
            <a:pPr defTabSz="8295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816" dirty="0" smtClean="0">
              <a:solidFill>
                <a:srgbClr val="000000"/>
              </a:solidFill>
              <a:latin typeface="Calibri"/>
            </a:endParaRPr>
          </a:p>
          <a:p>
            <a:pPr defTabSz="8295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816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436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074" y="4329579"/>
            <a:ext cx="3172812" cy="2379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66" y="3456709"/>
            <a:ext cx="2439359" cy="3252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ject 3"/>
          <p:cNvSpPr/>
          <p:nvPr/>
        </p:nvSpPr>
        <p:spPr>
          <a:xfrm>
            <a:off x="44145" y="3242"/>
            <a:ext cx="3960328" cy="1060774"/>
          </a:xfrm>
          <a:custGeom>
            <a:avLst/>
            <a:gdLst>
              <a:gd name="f0" fmla="val w"/>
              <a:gd name="f1" fmla="val h"/>
              <a:gd name="f2" fmla="val 0"/>
              <a:gd name="f3" fmla="val 4775200"/>
              <a:gd name="f4" fmla="val 1216025"/>
              <a:gd name="f5" fmla="val 783162"/>
              <a:gd name="f6" fmla="val 464165"/>
              <a:gd name="f7" fmla="val 1771"/>
              <a:gd name="f8" fmla="val 288671"/>
              <a:gd name="f9" fmla="val 519810"/>
              <a:gd name="f10" fmla="val 829003"/>
              <a:gd name="f11" fmla="val 1215918"/>
              <a:gd name="f12" fmla="val 4774971"/>
              <a:gd name="f13" fmla="val 1201813"/>
              <a:gd name="f14" fmla="val 1663091"/>
              <a:gd name="f15" fmla="val 731625"/>
              <a:gd name="f16" fmla="*/ f0 1 4775200"/>
              <a:gd name="f17" fmla="*/ f1 1 1216025"/>
              <a:gd name="f18" fmla="+- f4 0 f2"/>
              <a:gd name="f19" fmla="+- f3 0 f2"/>
              <a:gd name="f20" fmla="*/ f19 1 4775200"/>
              <a:gd name="f21" fmla="*/ f18 1 1216025"/>
              <a:gd name="f22" fmla="*/ f2 1 f20"/>
              <a:gd name="f23" fmla="*/ f3 1 f20"/>
              <a:gd name="f24" fmla="*/ f2 1 f21"/>
              <a:gd name="f25" fmla="*/ f4 1 f21"/>
              <a:gd name="f26" fmla="*/ f22 f16 1"/>
              <a:gd name="f27" fmla="*/ f23 f16 1"/>
              <a:gd name="f28" fmla="*/ f25 f17 1"/>
              <a:gd name="f29" fmla="*/ f24 f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6" t="f29" r="f27" b="f28"/>
            <a:pathLst>
              <a:path w="4775200" h="1216025">
                <a:moveTo>
                  <a:pt x="f5" y="f2"/>
                </a:moveTo>
                <a:lnTo>
                  <a:pt x="f6" y="f7"/>
                </a:lnTo>
                <a:lnTo>
                  <a:pt x="f2" y="f8"/>
                </a:lnTo>
                <a:lnTo>
                  <a:pt x="f2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5" y="f2"/>
                </a:lnTo>
                <a:close/>
              </a:path>
            </a:pathLst>
          </a:custGeom>
          <a:solidFill>
            <a:srgbClr val="52A138"/>
          </a:solidFill>
          <a:ln w="9528" cap="flat">
            <a:solidFill>
              <a:srgbClr val="52A138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defTabSz="87749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727">
              <a:solidFill>
                <a:srgbClr val="ED5232"/>
              </a:solidFill>
              <a:latin typeface="Calibri"/>
            </a:endParaRPr>
          </a:p>
        </p:txBody>
      </p:sp>
      <p:sp>
        <p:nvSpPr>
          <p:cNvPr id="7" name="object 5"/>
          <p:cNvSpPr/>
          <p:nvPr/>
        </p:nvSpPr>
        <p:spPr>
          <a:xfrm>
            <a:off x="0" y="-132"/>
            <a:ext cx="1106032" cy="438272"/>
          </a:xfrm>
          <a:custGeom>
            <a:avLst/>
            <a:gdLst>
              <a:gd name="f0" fmla="val w"/>
              <a:gd name="f1" fmla="val h"/>
              <a:gd name="f2" fmla="val 0"/>
              <a:gd name="f3" fmla="val 1056640"/>
              <a:gd name="f4" fmla="val 454025"/>
              <a:gd name="f5" fmla="val 507743"/>
              <a:gd name="f6" fmla="val 1197"/>
              <a:gd name="f7" fmla="val 453595"/>
              <a:gd name="f8" fmla="val 1056614"/>
              <a:gd name="f9" fmla="*/ f0 1 1056640"/>
              <a:gd name="f10" fmla="*/ f1 1 454025"/>
              <a:gd name="f11" fmla="+- f4 0 f2"/>
              <a:gd name="f12" fmla="+- f3 0 f2"/>
              <a:gd name="f13" fmla="*/ f12 1 1056640"/>
              <a:gd name="f14" fmla="*/ f11 1 454025"/>
              <a:gd name="f15" fmla="*/ f2 1 f13"/>
              <a:gd name="f16" fmla="*/ f3 1 f13"/>
              <a:gd name="f17" fmla="*/ f2 1 f14"/>
              <a:gd name="f18" fmla="*/ f4 1 f14"/>
              <a:gd name="f19" fmla="*/ f15 f9 1"/>
              <a:gd name="f20" fmla="*/ f16 f9 1"/>
              <a:gd name="f21" fmla="*/ f18 f10 1"/>
              <a:gd name="f22" fmla="*/ f17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22" r="f20" b="f21"/>
            <a:pathLst>
              <a:path w="1056640" h="454025">
                <a:moveTo>
                  <a:pt x="f5" y="f2"/>
                </a:moveTo>
                <a:lnTo>
                  <a:pt x="f2" y="f6"/>
                </a:lnTo>
                <a:lnTo>
                  <a:pt x="f2" y="f7"/>
                </a:lnTo>
                <a:lnTo>
                  <a:pt x="f8" y="f7"/>
                </a:lnTo>
                <a:lnTo>
                  <a:pt x="f5" y="f2"/>
                </a:lnTo>
                <a:close/>
              </a:path>
            </a:pathLst>
          </a:custGeom>
          <a:solidFill>
            <a:srgbClr val="C2C5BE"/>
          </a:solidFill>
          <a:ln w="9528" cap="flat">
            <a:solidFill>
              <a:srgbClr val="C2C5BE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defTabSz="4147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727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1188" y="5774632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15" name="object 4"/>
          <p:cNvSpPr/>
          <p:nvPr/>
        </p:nvSpPr>
        <p:spPr>
          <a:xfrm>
            <a:off x="168166" y="560092"/>
            <a:ext cx="5449609" cy="660441"/>
          </a:xfrm>
          <a:custGeom>
            <a:avLst/>
            <a:gdLst/>
            <a:ahLst/>
            <a:cxnLst/>
            <a:rect l="l" t="t" r="r" b="b"/>
            <a:pathLst>
              <a:path w="9635490" h="746760">
                <a:moveTo>
                  <a:pt x="9635382" y="0"/>
                </a:moveTo>
                <a:lnTo>
                  <a:pt x="0" y="0"/>
                </a:lnTo>
                <a:lnTo>
                  <a:pt x="904855" y="744354"/>
                </a:lnTo>
                <a:lnTo>
                  <a:pt x="9635382" y="746522"/>
                </a:lnTo>
                <a:lnTo>
                  <a:pt x="963538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21"/>
          <p:cNvSpPr txBox="1"/>
          <p:nvPr/>
        </p:nvSpPr>
        <p:spPr>
          <a:xfrm>
            <a:off x="751151" y="731986"/>
            <a:ext cx="4744773" cy="31665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50" tIns="40820" rIns="81650" bIns="40820" anchor="t" anchorCtr="0" compatLnSpc="0">
            <a:noAutofit/>
          </a:bodyPr>
          <a:lstStyle/>
          <a:p>
            <a:pPr defTabSz="8295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dirty="0">
                <a:solidFill>
                  <a:srgbClr val="FFFFFF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КУРГАНСКАЯ ОБЛАСТЬ, </a:t>
            </a:r>
            <a:r>
              <a:rPr lang="ru-RU" sz="1400" b="1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САФАКУЛЕВСКИЙ РАЙОН</a:t>
            </a:r>
            <a:endParaRPr lang="ru-RU" sz="1400" b="1" dirty="0">
              <a:solidFill>
                <a:srgbClr val="FFFFFF"/>
              </a:solidFill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</p:txBody>
      </p:sp>
      <p:sp>
        <p:nvSpPr>
          <p:cNvPr id="20" name="object 7"/>
          <p:cNvSpPr txBox="1"/>
          <p:nvPr/>
        </p:nvSpPr>
        <p:spPr>
          <a:xfrm>
            <a:off x="1020232" y="102977"/>
            <a:ext cx="4909277" cy="2320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6449" rIns="0" bIns="0" anchor="t" anchorCtr="0" compatLnSpc="1">
            <a:spAutoFit/>
          </a:bodyPr>
          <a:lstStyle/>
          <a:p>
            <a:pPr marL="12186" algn="ctr" defTabSz="414772">
              <a:spcBef>
                <a:spcPts val="132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spc="38" dirty="0">
                <a:solidFill>
                  <a:srgbClr val="1F4E79"/>
                </a:solidFill>
                <a:latin typeface="Arial"/>
                <a:cs typeface="Arial"/>
              </a:rPr>
              <a:t>НЕИСПОЛЬЗУЕМЫЕ ЗЕМЕЛЬНЫЕ УЧАСТКИ</a:t>
            </a:r>
            <a:endParaRPr lang="ru-RU" sz="1400" dirty="0">
              <a:solidFill>
                <a:srgbClr val="1F4E79"/>
              </a:solidFill>
              <a:latin typeface="Arial"/>
              <a:cs typeface="Arial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9" t="24131" r="33152" b="9215"/>
          <a:stretch/>
        </p:blipFill>
        <p:spPr bwMode="auto">
          <a:xfrm>
            <a:off x="168166" y="1382350"/>
            <a:ext cx="3670409" cy="3062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99434" y="3962400"/>
            <a:ext cx="23807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>
                <a:latin typeface="Arial" pitchFamily="34" charset="0"/>
                <a:cs typeface="Arial" pitchFamily="34" charset="0"/>
              </a:rPr>
              <a:t>н</a:t>
            </a:r>
            <a:r>
              <a:rPr lang="ru-RU" sz="1000" i="1" dirty="0" smtClean="0">
                <a:latin typeface="Arial" pitchFamily="34" charset="0"/>
                <a:cs typeface="Arial" pitchFamily="34" charset="0"/>
              </a:rPr>
              <a:t>евостребованные земельные доли</a:t>
            </a:r>
            <a:endParaRPr lang="ru-RU" sz="1000" i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H="1" flipV="1">
            <a:off x="2024309" y="3456709"/>
            <a:ext cx="290266" cy="505691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05369" y="1868329"/>
            <a:ext cx="1741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 smtClean="0">
                <a:latin typeface="Arial" pitchFamily="34" charset="0"/>
                <a:cs typeface="Arial" pitchFamily="34" charset="0"/>
              </a:rPr>
              <a:t>фонд перераспределения</a:t>
            </a:r>
            <a:endParaRPr lang="ru-RU" sz="1000" i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2457450" y="2114550"/>
            <a:ext cx="299248" cy="26670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825371"/>
              </p:ext>
            </p:extLst>
          </p:nvPr>
        </p:nvGraphicFramePr>
        <p:xfrm>
          <a:off x="5779886" y="495517"/>
          <a:ext cx="5869955" cy="4410595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2674474">
                  <a:extLst>
                    <a:ext uri="{9D8B030D-6E8A-4147-A177-3AD203B41FA5}">
                      <a16:colId xmlns:a16="http://schemas.microsoft.com/office/drawing/2014/main" val="1079392865"/>
                    </a:ext>
                  </a:extLst>
                </a:gridCol>
                <a:gridCol w="3195481">
                  <a:extLst>
                    <a:ext uri="{9D8B030D-6E8A-4147-A177-3AD203B41FA5}">
                      <a16:colId xmlns:a16="http://schemas.microsoft.com/office/drawing/2014/main" val="3287427884"/>
                    </a:ext>
                  </a:extLst>
                </a:gridCol>
              </a:tblGrid>
              <a:tr h="276509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Кадастровый номер земельного участка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45:17:030302:382, 45:17:030302 и  45:17:030303 в границах землепользования бывшего СПК «</a:t>
                      </a:r>
                      <a:r>
                        <a:rPr lang="ru-RU" sz="1000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Надеждинский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»</a:t>
                      </a:r>
                      <a:endParaRPr lang="ru-RU" sz="1000" b="0" i="0" u="none" strike="noStrike" kern="1200" dirty="0">
                        <a:latin typeface="Arial" pitchFamily="34" charset="0"/>
                        <a:ea typeface="Liberation Sans" pitchFamily="34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2817227018"/>
                  </a:ext>
                </a:extLst>
              </a:tr>
              <a:tr h="276509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Площадь земельного </a:t>
                      </a: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участка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Пашня - 1 тыс. га 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2 тыс. га – невостребованные земельные доли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(</a:t>
                      </a:r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удаленность от производственной</a:t>
                      </a: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площадки 13 км)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3377115302"/>
                  </a:ext>
                </a:extLst>
              </a:tr>
              <a:tr h="179731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Собственник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Земли государственной собственности из фонда перераспределения </a:t>
                      </a:r>
                      <a:r>
                        <a:rPr lang="ru-RU" sz="1000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Сафакулевского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района</a:t>
                      </a:r>
                      <a:endParaRPr lang="ru-RU" sz="1000" b="0" i="0" u="none" strike="noStrike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542569053"/>
                  </a:ext>
                </a:extLst>
              </a:tr>
              <a:tr h="179731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Категория земель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Земли сельскохозяйственного назначения</a:t>
                      </a: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2372528593"/>
                  </a:ext>
                </a:extLst>
              </a:tr>
              <a:tr h="276509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Разрешенное использование земельного участка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Для</a:t>
                      </a: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сельскохозяйственного использования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4075533610"/>
                  </a:ext>
                </a:extLst>
              </a:tr>
              <a:tr h="276509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Стоимость аренды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Liberation Sans" pitchFamily="34"/>
                          <a:cs typeface="Arial" pitchFamily="34" charset="0"/>
                        </a:rPr>
                        <a:t>266 руб. за 1 га</a:t>
                      </a:r>
                      <a:endParaRPr lang="ru-RU" sz="1000" b="0" i="0" u="none" strike="noStrike" kern="1200" dirty="0">
                        <a:latin typeface="Arial" pitchFamily="34" charset="0"/>
                        <a:ea typeface="Liberation Sans" pitchFamily="34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357399724"/>
                  </a:ext>
                </a:extLst>
              </a:tr>
              <a:tr h="297825">
                <a:tc>
                  <a:txBody>
                    <a:bodyPr/>
                    <a:lstStyle/>
                    <a:p>
                      <a:pPr marL="0" lv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Цена продажи</a:t>
                      </a:r>
                      <a:endParaRPr lang="ru-RU" sz="1000" b="0" kern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91" marR="7491" marT="7491" marB="0"/>
                </a:tc>
                <a:tc>
                  <a:txBody>
                    <a:bodyPr/>
                    <a:lstStyle/>
                    <a:p>
                      <a:pPr marL="85725" marR="0" lvl="0" indent="0" algn="just" defTabSz="914400" rtl="0" fontAlgn="auto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Невостребованные земельные доли – 15 - 50 тыс. руб. за участок.</a:t>
                      </a:r>
                      <a:endParaRPr lang="ru-RU" sz="1000" b="0" kern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91" marR="7491" marT="7491" marB="0"/>
                </a:tc>
                <a:extLst>
                  <a:ext uri="{0D108BD9-81ED-4DB2-BD59-A6C34878D82A}">
                    <a16:rowId xmlns:a16="http://schemas.microsoft.com/office/drawing/2014/main" val="633777597"/>
                  </a:ext>
                </a:extLst>
              </a:tr>
              <a:tr h="142927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Показатель почвенного плодородия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85725" algn="just" defTabSz="914400" rtl="0" fontAlgn="auto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0,68</a:t>
                      </a:r>
                      <a:endParaRPr lang="ru-RU" sz="1000" b="0" kern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91" marR="7491" marT="7491" marB="0"/>
                </a:tc>
                <a:extLst>
                  <a:ext uri="{0D108BD9-81ED-4DB2-BD59-A6C34878D82A}">
                    <a16:rowId xmlns:a16="http://schemas.microsoft.com/office/drawing/2014/main" val="3336100261"/>
                  </a:ext>
                </a:extLst>
              </a:tr>
              <a:tr h="414979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Урожайность, ц/га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85725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PT Astra Serif" pitchFamily="18"/>
                          <a:cs typeface="Arial" pitchFamily="34" charset="0"/>
                        </a:rPr>
                        <a:t>Зерновые, зернобобовые</a:t>
                      </a:r>
                      <a:r>
                        <a:rPr lang="ru-RU" sz="1000" b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PT Astra Serif" pitchFamily="18"/>
                          <a:cs typeface="Arial" pitchFamily="34" charset="0"/>
                        </a:rPr>
                        <a:t> -</a:t>
                      </a:r>
                      <a:r>
                        <a:rPr 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PT Astra Serif" pitchFamily="18"/>
                          <a:cs typeface="Arial" pitchFamily="34" charset="0"/>
                        </a:rPr>
                        <a:t> 16,36 ц/га</a:t>
                      </a:r>
                    </a:p>
                    <a:p>
                      <a:pPr marL="85725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PT Astra Serif" pitchFamily="18"/>
                          <a:cs typeface="Arial" pitchFamily="34" charset="0"/>
                        </a:rPr>
                        <a:t>Кукуруза - 130 ц/га</a:t>
                      </a:r>
                    </a:p>
                  </a:txBody>
                  <a:tcPr marL="7491" marR="7491" marT="7491" marB="0"/>
                </a:tc>
                <a:extLst>
                  <a:ext uri="{0D108BD9-81ED-4DB2-BD59-A6C34878D82A}">
                    <a16:rowId xmlns:a16="http://schemas.microsoft.com/office/drawing/2014/main" val="1191869467"/>
                  </a:ext>
                </a:extLst>
              </a:tr>
              <a:tr h="179731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Последний год использования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just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2000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3308379077"/>
                  </a:ext>
                </a:extLst>
              </a:tr>
              <a:tr h="179731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Механизм предоставления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Из земель невостребованных земельных долей - только через торги (аукционы). Начальная цена приобретения земельного участка через торги 2000 и более рублей за 1 га.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370667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432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/>
          <p:cNvSpPr/>
          <p:nvPr/>
        </p:nvSpPr>
        <p:spPr>
          <a:xfrm>
            <a:off x="44145" y="3242"/>
            <a:ext cx="3960328" cy="1060774"/>
          </a:xfrm>
          <a:custGeom>
            <a:avLst/>
            <a:gdLst>
              <a:gd name="f0" fmla="val w"/>
              <a:gd name="f1" fmla="val h"/>
              <a:gd name="f2" fmla="val 0"/>
              <a:gd name="f3" fmla="val 4775200"/>
              <a:gd name="f4" fmla="val 1216025"/>
              <a:gd name="f5" fmla="val 783162"/>
              <a:gd name="f6" fmla="val 464165"/>
              <a:gd name="f7" fmla="val 1771"/>
              <a:gd name="f8" fmla="val 288671"/>
              <a:gd name="f9" fmla="val 519810"/>
              <a:gd name="f10" fmla="val 829003"/>
              <a:gd name="f11" fmla="val 1215918"/>
              <a:gd name="f12" fmla="val 4774971"/>
              <a:gd name="f13" fmla="val 1201813"/>
              <a:gd name="f14" fmla="val 1663091"/>
              <a:gd name="f15" fmla="val 731625"/>
              <a:gd name="f16" fmla="*/ f0 1 4775200"/>
              <a:gd name="f17" fmla="*/ f1 1 1216025"/>
              <a:gd name="f18" fmla="+- f4 0 f2"/>
              <a:gd name="f19" fmla="+- f3 0 f2"/>
              <a:gd name="f20" fmla="*/ f19 1 4775200"/>
              <a:gd name="f21" fmla="*/ f18 1 1216025"/>
              <a:gd name="f22" fmla="*/ f2 1 f20"/>
              <a:gd name="f23" fmla="*/ f3 1 f20"/>
              <a:gd name="f24" fmla="*/ f2 1 f21"/>
              <a:gd name="f25" fmla="*/ f4 1 f21"/>
              <a:gd name="f26" fmla="*/ f22 f16 1"/>
              <a:gd name="f27" fmla="*/ f23 f16 1"/>
              <a:gd name="f28" fmla="*/ f25 f17 1"/>
              <a:gd name="f29" fmla="*/ f24 f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6" t="f29" r="f27" b="f28"/>
            <a:pathLst>
              <a:path w="4775200" h="1216025">
                <a:moveTo>
                  <a:pt x="f5" y="f2"/>
                </a:moveTo>
                <a:lnTo>
                  <a:pt x="f6" y="f7"/>
                </a:lnTo>
                <a:lnTo>
                  <a:pt x="f2" y="f8"/>
                </a:lnTo>
                <a:lnTo>
                  <a:pt x="f2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5" y="f2"/>
                </a:lnTo>
                <a:close/>
              </a:path>
            </a:pathLst>
          </a:custGeom>
          <a:solidFill>
            <a:srgbClr val="52A138"/>
          </a:solidFill>
          <a:ln w="9528" cap="flat">
            <a:solidFill>
              <a:srgbClr val="52A138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defTabSz="87749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727">
              <a:solidFill>
                <a:srgbClr val="ED5232"/>
              </a:solidFill>
              <a:latin typeface="Calibri"/>
            </a:endParaRPr>
          </a:p>
        </p:txBody>
      </p:sp>
      <p:sp>
        <p:nvSpPr>
          <p:cNvPr id="7" name="object 5"/>
          <p:cNvSpPr/>
          <p:nvPr/>
        </p:nvSpPr>
        <p:spPr>
          <a:xfrm>
            <a:off x="0" y="-132"/>
            <a:ext cx="1106032" cy="438272"/>
          </a:xfrm>
          <a:custGeom>
            <a:avLst/>
            <a:gdLst>
              <a:gd name="f0" fmla="val w"/>
              <a:gd name="f1" fmla="val h"/>
              <a:gd name="f2" fmla="val 0"/>
              <a:gd name="f3" fmla="val 1056640"/>
              <a:gd name="f4" fmla="val 454025"/>
              <a:gd name="f5" fmla="val 507743"/>
              <a:gd name="f6" fmla="val 1197"/>
              <a:gd name="f7" fmla="val 453595"/>
              <a:gd name="f8" fmla="val 1056614"/>
              <a:gd name="f9" fmla="*/ f0 1 1056640"/>
              <a:gd name="f10" fmla="*/ f1 1 454025"/>
              <a:gd name="f11" fmla="+- f4 0 f2"/>
              <a:gd name="f12" fmla="+- f3 0 f2"/>
              <a:gd name="f13" fmla="*/ f12 1 1056640"/>
              <a:gd name="f14" fmla="*/ f11 1 454025"/>
              <a:gd name="f15" fmla="*/ f2 1 f13"/>
              <a:gd name="f16" fmla="*/ f3 1 f13"/>
              <a:gd name="f17" fmla="*/ f2 1 f14"/>
              <a:gd name="f18" fmla="*/ f4 1 f14"/>
              <a:gd name="f19" fmla="*/ f15 f9 1"/>
              <a:gd name="f20" fmla="*/ f16 f9 1"/>
              <a:gd name="f21" fmla="*/ f18 f10 1"/>
              <a:gd name="f22" fmla="*/ f17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22" r="f20" b="f21"/>
            <a:pathLst>
              <a:path w="1056640" h="454025">
                <a:moveTo>
                  <a:pt x="f5" y="f2"/>
                </a:moveTo>
                <a:lnTo>
                  <a:pt x="f2" y="f6"/>
                </a:lnTo>
                <a:lnTo>
                  <a:pt x="f2" y="f7"/>
                </a:lnTo>
                <a:lnTo>
                  <a:pt x="f8" y="f7"/>
                </a:lnTo>
                <a:lnTo>
                  <a:pt x="f5" y="f2"/>
                </a:lnTo>
                <a:close/>
              </a:path>
            </a:pathLst>
          </a:custGeom>
          <a:solidFill>
            <a:srgbClr val="C2C5BE"/>
          </a:solidFill>
          <a:ln w="9528" cap="flat">
            <a:solidFill>
              <a:srgbClr val="C2C5BE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defTabSz="4147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727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1188" y="5774632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15" name="object 4"/>
          <p:cNvSpPr/>
          <p:nvPr/>
        </p:nvSpPr>
        <p:spPr>
          <a:xfrm>
            <a:off x="168166" y="560092"/>
            <a:ext cx="5449609" cy="660441"/>
          </a:xfrm>
          <a:custGeom>
            <a:avLst/>
            <a:gdLst/>
            <a:ahLst/>
            <a:cxnLst/>
            <a:rect l="l" t="t" r="r" b="b"/>
            <a:pathLst>
              <a:path w="9635490" h="746760">
                <a:moveTo>
                  <a:pt x="9635382" y="0"/>
                </a:moveTo>
                <a:lnTo>
                  <a:pt x="0" y="0"/>
                </a:lnTo>
                <a:lnTo>
                  <a:pt x="904855" y="744354"/>
                </a:lnTo>
                <a:lnTo>
                  <a:pt x="9635382" y="746522"/>
                </a:lnTo>
                <a:lnTo>
                  <a:pt x="963538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21"/>
          <p:cNvSpPr txBox="1"/>
          <p:nvPr/>
        </p:nvSpPr>
        <p:spPr>
          <a:xfrm>
            <a:off x="751152" y="645374"/>
            <a:ext cx="3755733" cy="48987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50" tIns="40820" rIns="81650" bIns="40820" anchor="t" anchorCtr="0" compatLnSpc="0">
            <a:noAutofit/>
          </a:bodyPr>
          <a:lstStyle/>
          <a:p>
            <a:pPr defTabSz="8295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dirty="0">
                <a:solidFill>
                  <a:srgbClr val="FFFFFF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КУРГАНСКАЯ ОБЛАСТЬ, </a:t>
            </a:r>
            <a:r>
              <a:rPr lang="ru-RU" sz="1400" b="1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ШУМИХИНСКИЙ РАЙОН, </a:t>
            </a:r>
          </a:p>
          <a:p>
            <a:pPr algn="ctr" defTabSz="8295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dirty="0" err="1">
                <a:solidFill>
                  <a:srgbClr val="FFFFFF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с.Большая</a:t>
            </a:r>
            <a:r>
              <a:rPr lang="ru-RU" sz="1400" b="1" dirty="0">
                <a:solidFill>
                  <a:srgbClr val="FFFFFF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Рига </a:t>
            </a:r>
          </a:p>
        </p:txBody>
      </p:sp>
      <p:pic>
        <p:nvPicPr>
          <p:cNvPr id="20" name="Рисунок 19"/>
          <p:cNvPicPr/>
          <p:nvPr/>
        </p:nvPicPr>
        <p:blipFill>
          <a:blip r:embed="rId3" cstate="print"/>
          <a:srcRect l="11277" t="23784" r="7670"/>
          <a:stretch>
            <a:fillRect/>
          </a:stretch>
        </p:blipFill>
        <p:spPr bwMode="auto">
          <a:xfrm>
            <a:off x="751152" y="1872464"/>
            <a:ext cx="3898907" cy="23538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2" name="Group 50"/>
          <p:cNvGraphicFramePr>
            <a:graphicFrameLocks noGrp="1"/>
          </p:cNvGraphicFramePr>
          <p:nvPr>
            <p:extLst/>
          </p:nvPr>
        </p:nvGraphicFramePr>
        <p:xfrm>
          <a:off x="5617775" y="143028"/>
          <a:ext cx="6509838" cy="3795237"/>
        </p:xfrm>
        <a:graphic>
          <a:graphicData uri="http://schemas.openxmlformats.org/drawingml/2006/table">
            <a:tbl>
              <a:tblPr/>
              <a:tblGrid>
                <a:gridCol w="1935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4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0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Площадь площадки 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 га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82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Кадастровый номер участка/квартала  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45:22:020205 – строительство фермы участок не межеван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45:22:020101 -  земли с\х назначения участок не межеван 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2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Собственник 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Рижский сельский совет 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2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Категория земель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Земли населенных пунктов 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6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Основные виды разрешенного использования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PT Astra Serif"/>
                        <a:cs typeface="PT Astra Serif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Для </a:t>
                      </a:r>
                      <a:r>
                        <a:rPr kumimoji="0" lang="ru-RU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с\х</a:t>
                      </a: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производства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72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Электроснабжение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Есть возможность подключения по договору технического  присоединения на расстоянии 400 метров. </a:t>
                      </a:r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latin typeface="Arial" pitchFamily="34"/>
                          <a:ea typeface="Liberation Sans" pitchFamily="34"/>
                          <a:cs typeface="Arial" pitchFamily="34"/>
                        </a:rPr>
                        <a:t>Максимальная (допустимая к подключению) мощность 0,4</a:t>
                      </a:r>
                      <a:r>
                        <a:rPr lang="ru-RU" sz="1050" b="0" i="0" u="none" strike="noStrike" kern="1200" baseline="0" dirty="0" smtClean="0">
                          <a:solidFill>
                            <a:srgbClr val="000000"/>
                          </a:solidFill>
                          <a:latin typeface="Arial" pitchFamily="34"/>
                          <a:ea typeface="Liberation Sans" pitchFamily="34"/>
                          <a:cs typeface="Arial" pitchFamily="34"/>
                        </a:rPr>
                        <a:t> </a:t>
                      </a:r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latin typeface="Arial" pitchFamily="34"/>
                          <a:ea typeface="Liberation Sans" pitchFamily="34"/>
                          <a:cs typeface="Arial" pitchFamily="34"/>
                        </a:rPr>
                        <a:t>МВт</a:t>
                      </a: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72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Газоснабжение 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0,5 км до ближайшей точки в с. Большая Рига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0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Водоснабжение 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Ранее функционировала глубинная скважина , в настоящее время в заброшенном состоянии. Необходимо предусмотреть глубинную скважину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01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Водоотведение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Необходимо предусмотреть</a:t>
                      </a:r>
                      <a:r>
                        <a:rPr lang="ru-RU" sz="105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систему водоотведения с использованием септика</a:t>
                      </a:r>
                      <a:endParaRPr lang="ru-RU" sz="1050" b="0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PT Astra Serif" pitchFamily="18" charset="-52"/>
                        <a:cs typeface="Arial" panose="020B0604020202020204" pitchFamily="34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72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Дороги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Асфальтированная </a:t>
                      </a:r>
                      <a:r>
                        <a:rPr lang="ru-RU" sz="105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дорога 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372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СЗЗ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СЗЗ 300 м 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7668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Механизм предоставления инвестиционной площадки</a:t>
                      </a:r>
                    </a:p>
                  </a:txBody>
                  <a:tcPr marL="68581" marR="68581" marT="34289" marB="342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900" b="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1) Предоставление земельного участка в аренду без проведения торгов в целях</a:t>
                      </a:r>
                      <a:r>
                        <a:rPr lang="ru-RU" sz="900" b="0" kern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реализации масштабных инвестиционных проектов</a:t>
                      </a:r>
                      <a:r>
                        <a:rPr lang="ru-RU" sz="900" b="0" kern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 последующим правом выкупа;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900" b="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2)Аукцион по аренде/собственности земельных участков</a:t>
                      </a:r>
                      <a:endParaRPr lang="ru-RU" sz="9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PT Astra Serif" pitchFamily="18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3" name="object 7"/>
          <p:cNvSpPr txBox="1"/>
          <p:nvPr/>
        </p:nvSpPr>
        <p:spPr>
          <a:xfrm>
            <a:off x="1020232" y="56481"/>
            <a:ext cx="4909277" cy="4635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6449" rIns="0" bIns="0" anchor="t" anchorCtr="0" compatLnSpc="1">
            <a:spAutoFit/>
          </a:bodyPr>
          <a:lstStyle/>
          <a:p>
            <a:pPr marL="12186" algn="ctr" defTabSz="414772">
              <a:spcBef>
                <a:spcPts val="132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spc="38" dirty="0">
                <a:solidFill>
                  <a:srgbClr val="1F4E79"/>
                </a:solidFill>
                <a:latin typeface="Arial"/>
                <a:cs typeface="Arial"/>
              </a:rPr>
              <a:t>ИНВЕСТИЦИОННАЯ ПЛОЩАДКА </a:t>
            </a:r>
            <a:endParaRPr lang="ru-RU" sz="1400" b="1" spc="38" dirty="0" smtClean="0">
              <a:solidFill>
                <a:srgbClr val="1F4E79"/>
              </a:solidFill>
              <a:latin typeface="Arial"/>
              <a:cs typeface="Arial"/>
            </a:endParaRPr>
          </a:p>
          <a:p>
            <a:pPr marL="12186" algn="ctr" defTabSz="414772">
              <a:spcBef>
                <a:spcPts val="132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spc="38" dirty="0" smtClean="0">
                <a:solidFill>
                  <a:srgbClr val="1F4E79"/>
                </a:solidFill>
                <a:latin typeface="Arial"/>
                <a:cs typeface="Arial"/>
              </a:rPr>
              <a:t>под </a:t>
            </a:r>
            <a:r>
              <a:rPr lang="ru-RU" sz="1400" b="1" spc="38" dirty="0">
                <a:solidFill>
                  <a:srgbClr val="1F4E79"/>
                </a:solidFill>
                <a:latin typeface="Arial"/>
                <a:cs typeface="Arial"/>
              </a:rPr>
              <a:t>размещение животноводческой фермы</a:t>
            </a:r>
            <a:endParaRPr lang="ru-RU" sz="1400" dirty="0">
              <a:solidFill>
                <a:srgbClr val="1F4E79"/>
              </a:solidFill>
              <a:latin typeface="Arial"/>
              <a:cs typeface="Arial"/>
            </a:endParaRPr>
          </a:p>
        </p:txBody>
      </p:sp>
      <p:sp>
        <p:nvSpPr>
          <p:cNvPr id="25" name="Прямоугольник 20"/>
          <p:cNvSpPr/>
          <p:nvPr/>
        </p:nvSpPr>
        <p:spPr>
          <a:xfrm>
            <a:off x="5707280" y="4065654"/>
            <a:ext cx="5708072" cy="255084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земельного участка без проведения торгов.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мероприятий программы поддержки начинающих фермеров возможно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получить грант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размере до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5,0 млн. рублей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на условиях 10% долевого финансирования целевых расходов за счет собственных средств крестьянского (фермерского) хозяйства.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Возмещение до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50 %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затрат на приобретение оборудования для животноводства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строительстве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молочно-товарной фермы до 400 голов коров но не более 30 млн. руб.;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Субсидирование до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25 %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затрат на строительство молочных комплексов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голов коров;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Возмещение до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65 %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затрат, понесенных в связи с приобретением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молодняка сельскохозяйственных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животных;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Получение льготных краткосрочных кредитов до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направленных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развитие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отрасли животноводства по следующим направлениям: на приобретение молодняка сельскохозяйственных животных, кормов, ветеринарных препаратов.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Возмещение части затрат на 1 килограмм реализованного и (или) отгруженного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собственную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переработку коровьего молока;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Субсидии на техническое перевооружение производства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сельскохозяйственных товаропроизводителей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приоритетных отраслей животноводства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кормозаготовительную технику и оборудование, оборудование для ферм 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Субсидирование на приобретение не племенного скота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60 %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 стоимости,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приобретении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20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голов</a:t>
            </a:r>
          </a:p>
          <a:p>
            <a:pPr defTabSz="8295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816" dirty="0" smtClean="0">
              <a:solidFill>
                <a:srgbClr val="000000"/>
              </a:solidFill>
              <a:latin typeface="Calibri"/>
            </a:endParaRPr>
          </a:p>
          <a:p>
            <a:pPr defTabSz="8295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816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935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/>
          <p:cNvSpPr/>
          <p:nvPr/>
        </p:nvSpPr>
        <p:spPr>
          <a:xfrm>
            <a:off x="44145" y="3242"/>
            <a:ext cx="3960328" cy="1060774"/>
          </a:xfrm>
          <a:custGeom>
            <a:avLst/>
            <a:gdLst>
              <a:gd name="f0" fmla="val w"/>
              <a:gd name="f1" fmla="val h"/>
              <a:gd name="f2" fmla="val 0"/>
              <a:gd name="f3" fmla="val 4775200"/>
              <a:gd name="f4" fmla="val 1216025"/>
              <a:gd name="f5" fmla="val 783162"/>
              <a:gd name="f6" fmla="val 464165"/>
              <a:gd name="f7" fmla="val 1771"/>
              <a:gd name="f8" fmla="val 288671"/>
              <a:gd name="f9" fmla="val 519810"/>
              <a:gd name="f10" fmla="val 829003"/>
              <a:gd name="f11" fmla="val 1215918"/>
              <a:gd name="f12" fmla="val 4774971"/>
              <a:gd name="f13" fmla="val 1201813"/>
              <a:gd name="f14" fmla="val 1663091"/>
              <a:gd name="f15" fmla="val 731625"/>
              <a:gd name="f16" fmla="*/ f0 1 4775200"/>
              <a:gd name="f17" fmla="*/ f1 1 1216025"/>
              <a:gd name="f18" fmla="+- f4 0 f2"/>
              <a:gd name="f19" fmla="+- f3 0 f2"/>
              <a:gd name="f20" fmla="*/ f19 1 4775200"/>
              <a:gd name="f21" fmla="*/ f18 1 1216025"/>
              <a:gd name="f22" fmla="*/ f2 1 f20"/>
              <a:gd name="f23" fmla="*/ f3 1 f20"/>
              <a:gd name="f24" fmla="*/ f2 1 f21"/>
              <a:gd name="f25" fmla="*/ f4 1 f21"/>
              <a:gd name="f26" fmla="*/ f22 f16 1"/>
              <a:gd name="f27" fmla="*/ f23 f16 1"/>
              <a:gd name="f28" fmla="*/ f25 f17 1"/>
              <a:gd name="f29" fmla="*/ f24 f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6" t="f29" r="f27" b="f28"/>
            <a:pathLst>
              <a:path w="4775200" h="1216025">
                <a:moveTo>
                  <a:pt x="f5" y="f2"/>
                </a:moveTo>
                <a:lnTo>
                  <a:pt x="f6" y="f7"/>
                </a:lnTo>
                <a:lnTo>
                  <a:pt x="f2" y="f8"/>
                </a:lnTo>
                <a:lnTo>
                  <a:pt x="f2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5" y="f2"/>
                </a:lnTo>
                <a:close/>
              </a:path>
            </a:pathLst>
          </a:custGeom>
          <a:solidFill>
            <a:srgbClr val="52A138"/>
          </a:solidFill>
          <a:ln w="9528" cap="flat">
            <a:solidFill>
              <a:srgbClr val="52A138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defTabSz="87749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727">
              <a:solidFill>
                <a:srgbClr val="ED5232"/>
              </a:solidFill>
              <a:latin typeface="Calibri"/>
            </a:endParaRPr>
          </a:p>
        </p:txBody>
      </p:sp>
      <p:sp>
        <p:nvSpPr>
          <p:cNvPr id="7" name="object 5"/>
          <p:cNvSpPr/>
          <p:nvPr/>
        </p:nvSpPr>
        <p:spPr>
          <a:xfrm>
            <a:off x="0" y="-132"/>
            <a:ext cx="1106032" cy="438272"/>
          </a:xfrm>
          <a:custGeom>
            <a:avLst/>
            <a:gdLst>
              <a:gd name="f0" fmla="val w"/>
              <a:gd name="f1" fmla="val h"/>
              <a:gd name="f2" fmla="val 0"/>
              <a:gd name="f3" fmla="val 1056640"/>
              <a:gd name="f4" fmla="val 454025"/>
              <a:gd name="f5" fmla="val 507743"/>
              <a:gd name="f6" fmla="val 1197"/>
              <a:gd name="f7" fmla="val 453595"/>
              <a:gd name="f8" fmla="val 1056614"/>
              <a:gd name="f9" fmla="*/ f0 1 1056640"/>
              <a:gd name="f10" fmla="*/ f1 1 454025"/>
              <a:gd name="f11" fmla="+- f4 0 f2"/>
              <a:gd name="f12" fmla="+- f3 0 f2"/>
              <a:gd name="f13" fmla="*/ f12 1 1056640"/>
              <a:gd name="f14" fmla="*/ f11 1 454025"/>
              <a:gd name="f15" fmla="*/ f2 1 f13"/>
              <a:gd name="f16" fmla="*/ f3 1 f13"/>
              <a:gd name="f17" fmla="*/ f2 1 f14"/>
              <a:gd name="f18" fmla="*/ f4 1 f14"/>
              <a:gd name="f19" fmla="*/ f15 f9 1"/>
              <a:gd name="f20" fmla="*/ f16 f9 1"/>
              <a:gd name="f21" fmla="*/ f18 f10 1"/>
              <a:gd name="f22" fmla="*/ f17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22" r="f20" b="f21"/>
            <a:pathLst>
              <a:path w="1056640" h="454025">
                <a:moveTo>
                  <a:pt x="f5" y="f2"/>
                </a:moveTo>
                <a:lnTo>
                  <a:pt x="f2" y="f6"/>
                </a:lnTo>
                <a:lnTo>
                  <a:pt x="f2" y="f7"/>
                </a:lnTo>
                <a:lnTo>
                  <a:pt x="f8" y="f7"/>
                </a:lnTo>
                <a:lnTo>
                  <a:pt x="f5" y="f2"/>
                </a:lnTo>
                <a:close/>
              </a:path>
            </a:pathLst>
          </a:custGeom>
          <a:solidFill>
            <a:srgbClr val="C2C5BE"/>
          </a:solidFill>
          <a:ln w="9528" cap="flat">
            <a:solidFill>
              <a:srgbClr val="C2C5BE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defTabSz="4147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727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168166" y="560092"/>
            <a:ext cx="5449609" cy="660441"/>
          </a:xfrm>
          <a:custGeom>
            <a:avLst/>
            <a:gdLst/>
            <a:ahLst/>
            <a:cxnLst/>
            <a:rect l="l" t="t" r="r" b="b"/>
            <a:pathLst>
              <a:path w="9635490" h="746760">
                <a:moveTo>
                  <a:pt x="9635382" y="0"/>
                </a:moveTo>
                <a:lnTo>
                  <a:pt x="0" y="0"/>
                </a:lnTo>
                <a:lnTo>
                  <a:pt x="904855" y="744354"/>
                </a:lnTo>
                <a:lnTo>
                  <a:pt x="9635382" y="746522"/>
                </a:lnTo>
                <a:lnTo>
                  <a:pt x="963538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21"/>
          <p:cNvSpPr txBox="1"/>
          <p:nvPr/>
        </p:nvSpPr>
        <p:spPr>
          <a:xfrm>
            <a:off x="751152" y="694774"/>
            <a:ext cx="4639998" cy="41864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50" tIns="40820" rIns="81650" bIns="40820" anchor="t" anchorCtr="0" compatLnSpc="0">
            <a:noAutofit/>
          </a:bodyPr>
          <a:lstStyle/>
          <a:p>
            <a:pPr defTabSz="8295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dirty="0">
                <a:solidFill>
                  <a:srgbClr val="FFFFFF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КУРГАНСКАЯ ОБЛАСТЬ, </a:t>
            </a:r>
            <a:r>
              <a:rPr lang="ru-RU" sz="1400" b="1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ШУМИХИНСКИЙ РАЙОН</a:t>
            </a:r>
            <a:endParaRPr lang="ru-RU" sz="1400" b="1" dirty="0">
              <a:solidFill>
                <a:srgbClr val="FFFFFF"/>
              </a:solidFill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</p:txBody>
      </p:sp>
      <p:sp>
        <p:nvSpPr>
          <p:cNvPr id="23" name="object 7"/>
          <p:cNvSpPr txBox="1"/>
          <p:nvPr/>
        </p:nvSpPr>
        <p:spPr>
          <a:xfrm>
            <a:off x="1020232" y="102977"/>
            <a:ext cx="4909277" cy="2320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6449" rIns="0" bIns="0" anchor="t" anchorCtr="0" compatLnSpc="1">
            <a:spAutoFit/>
          </a:bodyPr>
          <a:lstStyle/>
          <a:p>
            <a:pPr marL="12186" algn="ctr" defTabSz="414772">
              <a:spcBef>
                <a:spcPts val="132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spc="38" dirty="0">
                <a:solidFill>
                  <a:srgbClr val="1F4E79"/>
                </a:solidFill>
                <a:latin typeface="Arial"/>
                <a:cs typeface="Arial"/>
              </a:rPr>
              <a:t>НЕИСПОЛЬЗУЕМЫЕ ЗЕМЕЛЬНЫЕ УЧАСТКИ</a:t>
            </a:r>
            <a:endParaRPr lang="ru-RU" sz="1400" dirty="0">
              <a:solidFill>
                <a:srgbClr val="1F4E79"/>
              </a:solidFill>
              <a:latin typeface="Arial"/>
              <a:cs typeface="Arial"/>
            </a:endParaRPr>
          </a:p>
        </p:txBody>
      </p:sp>
      <p:graphicFrame>
        <p:nvGraphicFramePr>
          <p:cNvPr id="17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637025"/>
              </p:ext>
            </p:extLst>
          </p:nvPr>
        </p:nvGraphicFramePr>
        <p:xfrm>
          <a:off x="6025136" y="438140"/>
          <a:ext cx="5869955" cy="3370486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2674474">
                  <a:extLst>
                    <a:ext uri="{9D8B030D-6E8A-4147-A177-3AD203B41FA5}">
                      <a16:colId xmlns:a16="http://schemas.microsoft.com/office/drawing/2014/main" val="4092000588"/>
                    </a:ext>
                  </a:extLst>
                </a:gridCol>
                <a:gridCol w="3195481">
                  <a:extLst>
                    <a:ext uri="{9D8B030D-6E8A-4147-A177-3AD203B41FA5}">
                      <a16:colId xmlns:a16="http://schemas.microsoft.com/office/drawing/2014/main" val="3854118759"/>
                    </a:ext>
                  </a:extLst>
                </a:gridCol>
              </a:tblGrid>
              <a:tr h="276509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Кадастровый номер земельного участка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Liberation Sans" pitchFamily="34"/>
                          <a:cs typeface="Arial" pitchFamily="34" charset="0"/>
                        </a:rPr>
                        <a:t>Долевая собственность</a:t>
                      </a:r>
                      <a:endParaRPr lang="ru-RU" sz="1000" b="0" i="0" u="none" strike="noStrike" kern="1200" dirty="0">
                        <a:latin typeface="Arial" pitchFamily="34" charset="0"/>
                        <a:ea typeface="Liberation Sans" pitchFamily="34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3425408956"/>
                  </a:ext>
                </a:extLst>
              </a:tr>
              <a:tr h="276509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Площадь земельного </a:t>
                      </a: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участка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Пашня - 14,2 тыс. га </a:t>
                      </a:r>
                      <a:r>
                        <a:rPr lang="ru-RU" sz="1000" dirty="0" smtClean="0"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(удаленность посевных площадей от производственной</a:t>
                      </a:r>
                      <a:r>
                        <a:rPr lang="ru-RU" sz="1000" baseline="0" dirty="0" smtClean="0"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 площадки 200 м)</a:t>
                      </a:r>
                      <a:endParaRPr lang="ru-RU" sz="1000" b="0" i="0" u="none" strike="noStrike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552413902"/>
                  </a:ext>
                </a:extLst>
              </a:tr>
              <a:tr h="179731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Собственник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Частная собственность</a:t>
                      </a: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2737040383"/>
                  </a:ext>
                </a:extLst>
              </a:tr>
              <a:tr h="179731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Категория земель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Земли сельскохозяйственного назначения</a:t>
                      </a: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3818353537"/>
                  </a:ext>
                </a:extLst>
              </a:tr>
              <a:tr h="276509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Разрешенное использование земельного участка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Для</a:t>
                      </a: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сельскохозяйственного использования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2003540573"/>
                  </a:ext>
                </a:extLst>
              </a:tr>
              <a:tr h="276509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Стоимость аренды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Liberation Sans" pitchFamily="34"/>
                          <a:cs typeface="Arial" pitchFamily="34" charset="0"/>
                        </a:rPr>
                        <a:t>120 руб. за 1 га</a:t>
                      </a:r>
                      <a:endParaRPr lang="ru-RU" sz="1000" b="0" i="0" u="none" strike="noStrike" kern="1200" dirty="0">
                        <a:latin typeface="Arial" pitchFamily="34" charset="0"/>
                        <a:ea typeface="Liberation Sans" pitchFamily="34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255287454"/>
                  </a:ext>
                </a:extLst>
              </a:tr>
              <a:tr h="297825">
                <a:tc>
                  <a:txBody>
                    <a:bodyPr/>
                    <a:lstStyle/>
                    <a:p>
                      <a:pPr marL="0" lv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Цена продажи</a:t>
                      </a:r>
                      <a:endParaRPr lang="ru-RU" sz="1000" b="0" kern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91" marR="7491" marT="7491" marB="0"/>
                </a:tc>
                <a:tc>
                  <a:txBody>
                    <a:bodyPr/>
                    <a:lstStyle/>
                    <a:p>
                      <a:pPr marL="0" marR="0" lvl="0" indent="85725" algn="just" defTabSz="914400" rtl="0" fontAlgn="auto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000" b="0" kern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91" marR="7491" marT="7491" marB="0"/>
                </a:tc>
                <a:extLst>
                  <a:ext uri="{0D108BD9-81ED-4DB2-BD59-A6C34878D82A}">
                    <a16:rowId xmlns:a16="http://schemas.microsoft.com/office/drawing/2014/main" val="517221563"/>
                  </a:ext>
                </a:extLst>
              </a:tr>
              <a:tr h="142927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Показатель почвенного плодородия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85725" algn="just" defTabSz="914400" rtl="0" fontAlgn="auto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0,70</a:t>
                      </a:r>
                      <a:endParaRPr lang="ru-RU" sz="1000" b="0" kern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91" marR="7491" marT="7491" marB="0"/>
                </a:tc>
                <a:extLst>
                  <a:ext uri="{0D108BD9-81ED-4DB2-BD59-A6C34878D82A}">
                    <a16:rowId xmlns:a16="http://schemas.microsoft.com/office/drawing/2014/main" val="2682081"/>
                  </a:ext>
                </a:extLst>
              </a:tr>
              <a:tr h="414979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Урожайность, ц/га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85725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PT Astra Serif" pitchFamily="18"/>
                          <a:cs typeface="Arial" pitchFamily="34" charset="0"/>
                        </a:rPr>
                        <a:t>Зерновые, зернобобовые</a:t>
                      </a:r>
                      <a:r>
                        <a:rPr lang="ru-RU" sz="1000" b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PT Astra Serif" pitchFamily="18"/>
                          <a:cs typeface="Arial" pitchFamily="34" charset="0"/>
                        </a:rPr>
                        <a:t> -</a:t>
                      </a:r>
                      <a:r>
                        <a:rPr 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PT Astra Serif" pitchFamily="18"/>
                          <a:cs typeface="Arial" pitchFamily="34" charset="0"/>
                        </a:rPr>
                        <a:t> 14,44 ц/га</a:t>
                      </a:r>
                    </a:p>
                    <a:p>
                      <a:pPr marL="85725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PT Astra Serif" pitchFamily="18"/>
                          <a:cs typeface="Arial" pitchFamily="34" charset="0"/>
                        </a:rPr>
                        <a:t>Однолетние травы на зеленый корм -28,9 ц/га</a:t>
                      </a:r>
                    </a:p>
                  </a:txBody>
                  <a:tcPr marL="7491" marR="7491" marT="7491" marB="0"/>
                </a:tc>
                <a:extLst>
                  <a:ext uri="{0D108BD9-81ED-4DB2-BD59-A6C34878D82A}">
                    <a16:rowId xmlns:a16="http://schemas.microsoft.com/office/drawing/2014/main" val="2027174321"/>
                  </a:ext>
                </a:extLst>
              </a:tr>
              <a:tr h="179731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Последний год использования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just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2013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105038184"/>
                  </a:ext>
                </a:extLst>
              </a:tr>
              <a:tr h="179731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Механизм предоставления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just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Межевания, постановка на кадастровый учет, регистрация сделки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323976"/>
            <a:ext cx="3566323" cy="4625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6048375"/>
            <a:ext cx="461963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048375"/>
            <a:ext cx="44323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6324600"/>
            <a:ext cx="461963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01" y="6337300"/>
            <a:ext cx="44323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\\Server\depdoc\Отдел растениеводства и механизации\СЛУЖБА МОНИТОРИНГА ЗСХ\! Информация и письма 2020\Ивестпредложения\Предложения 10 площадок по 3 тыс. га\Целинный район\WhatsApp Image 2020-10-09 at 09.46.36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00"/>
          <a:stretch/>
        </p:blipFill>
        <p:spPr bwMode="auto">
          <a:xfrm>
            <a:off x="3431822" y="2737500"/>
            <a:ext cx="2185953" cy="21422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20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/>
          <p:cNvSpPr/>
          <p:nvPr/>
        </p:nvSpPr>
        <p:spPr>
          <a:xfrm>
            <a:off x="0" y="0"/>
            <a:ext cx="4955869" cy="1241721"/>
          </a:xfrm>
          <a:custGeom>
            <a:avLst/>
            <a:gdLst/>
            <a:ahLst/>
            <a:cxnLst/>
            <a:rect l="l" t="t" r="r" b="b"/>
            <a:pathLst>
              <a:path w="4775200" h="1216025">
                <a:moveTo>
                  <a:pt x="783162" y="0"/>
                </a:moveTo>
                <a:lnTo>
                  <a:pt x="464165" y="1771"/>
                </a:lnTo>
                <a:lnTo>
                  <a:pt x="0" y="288671"/>
                </a:lnTo>
                <a:lnTo>
                  <a:pt x="0" y="519810"/>
                </a:lnTo>
                <a:lnTo>
                  <a:pt x="829003" y="1215918"/>
                </a:lnTo>
                <a:lnTo>
                  <a:pt x="4774971" y="1201813"/>
                </a:lnTo>
                <a:lnTo>
                  <a:pt x="1663091" y="731625"/>
                </a:lnTo>
                <a:lnTo>
                  <a:pt x="783162" y="0"/>
                </a:lnTo>
                <a:close/>
              </a:path>
            </a:pathLst>
          </a:custGeom>
          <a:solidFill>
            <a:srgbClr val="52A138"/>
          </a:solidFill>
          <a:ln>
            <a:solidFill>
              <a:srgbClr val="52A138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0" tIns="0" rIns="0" bIns="0" rtlCol="0"/>
          <a:lstStyle/>
          <a:p>
            <a:pPr marL="0" marR="0" lvl="0" indent="0" algn="l" defTabSz="967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4" b="0" i="0" u="none" strike="noStrike" kern="1200" cap="none" spc="0" normalizeH="0" baseline="0" noProof="0">
              <a:ln>
                <a:noFill/>
              </a:ln>
              <a:solidFill>
                <a:srgbClr val="ED52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4"/>
          <p:cNvSpPr/>
          <p:nvPr/>
        </p:nvSpPr>
        <p:spPr>
          <a:xfrm>
            <a:off x="1" y="578158"/>
            <a:ext cx="5688417" cy="828790"/>
          </a:xfrm>
          <a:custGeom>
            <a:avLst/>
            <a:gdLst/>
            <a:ahLst/>
            <a:cxnLst/>
            <a:rect l="l" t="t" r="r" b="b"/>
            <a:pathLst>
              <a:path w="9635490" h="746760">
                <a:moveTo>
                  <a:pt x="9635382" y="0"/>
                </a:moveTo>
                <a:lnTo>
                  <a:pt x="0" y="0"/>
                </a:lnTo>
                <a:lnTo>
                  <a:pt x="904855" y="744354"/>
                </a:lnTo>
                <a:lnTo>
                  <a:pt x="9635382" y="746522"/>
                </a:lnTo>
                <a:lnTo>
                  <a:pt x="963538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5"/>
          <p:cNvSpPr/>
          <p:nvPr/>
        </p:nvSpPr>
        <p:spPr>
          <a:xfrm>
            <a:off x="0" y="0"/>
            <a:ext cx="1195754" cy="480262"/>
          </a:xfrm>
          <a:custGeom>
            <a:avLst/>
            <a:gdLst/>
            <a:ahLst/>
            <a:cxnLst/>
            <a:rect l="l" t="t" r="r" b="b"/>
            <a:pathLst>
              <a:path w="1056640" h="454025">
                <a:moveTo>
                  <a:pt x="507743" y="0"/>
                </a:moveTo>
                <a:lnTo>
                  <a:pt x="0" y="1197"/>
                </a:lnTo>
                <a:lnTo>
                  <a:pt x="0" y="453595"/>
                </a:lnTo>
                <a:lnTo>
                  <a:pt x="1056614" y="453595"/>
                </a:lnTo>
                <a:lnTo>
                  <a:pt x="507743" y="0"/>
                </a:lnTo>
                <a:close/>
              </a:path>
            </a:pathLst>
          </a:custGeom>
          <a:solidFill>
            <a:srgbClr val="C2C5BE"/>
          </a:solidFill>
          <a:ln>
            <a:solidFill>
              <a:srgbClr val="C2C5B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6"/>
          <p:cNvSpPr txBox="1">
            <a:spLocks noGrp="1"/>
          </p:cNvSpPr>
          <p:nvPr>
            <p:ph type="title"/>
          </p:nvPr>
        </p:nvSpPr>
        <p:spPr>
          <a:xfrm>
            <a:off x="652010" y="805698"/>
            <a:ext cx="5166245" cy="570276"/>
          </a:xfrm>
          <a:prstGeom prst="rect">
            <a:avLst/>
          </a:prstGeom>
        </p:spPr>
        <p:txBody>
          <a:bodyPr vert="horz" wrap="square" lIns="0" tIns="16121" rIns="0" bIns="0" rtlCol="0" anchor="ctr">
            <a:spAutoFit/>
          </a:bodyPr>
          <a:lstStyle/>
          <a:p>
            <a:pPr marL="13434" algn="ctr">
              <a:lnSpc>
                <a:spcPct val="100000"/>
              </a:lnSpc>
              <a:spcBef>
                <a:spcPts val="127"/>
              </a:spcBef>
            </a:pPr>
            <a:r>
              <a:rPr lang="ru-RU" sz="1800" spc="-21" dirty="0"/>
              <a:t/>
            </a:r>
            <a:br>
              <a:rPr lang="ru-RU" sz="1800" spc="-21" dirty="0"/>
            </a:br>
            <a:endParaRPr lang="ru-RU" sz="1800" spc="-21" dirty="0"/>
          </a:p>
        </p:txBody>
      </p:sp>
      <p:sp>
        <p:nvSpPr>
          <p:cNvPr id="25" name="object 7"/>
          <p:cNvSpPr txBox="1"/>
          <p:nvPr/>
        </p:nvSpPr>
        <p:spPr>
          <a:xfrm>
            <a:off x="1020232" y="56481"/>
            <a:ext cx="4909277" cy="4635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6449" rIns="0" bIns="0" anchor="t" anchorCtr="0" compatLnSpc="1">
            <a:spAutoFit/>
          </a:bodyPr>
          <a:lstStyle/>
          <a:p>
            <a:pPr marL="12186" algn="ctr" defTabSz="414772">
              <a:spcBef>
                <a:spcPts val="132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spc="38" dirty="0">
                <a:solidFill>
                  <a:srgbClr val="1F4E79"/>
                </a:solidFill>
                <a:latin typeface="Arial"/>
                <a:cs typeface="Arial"/>
              </a:rPr>
              <a:t>ИНВЕСТИЦИОННАЯ ПЛОЩАДКА </a:t>
            </a:r>
            <a:endParaRPr lang="ru-RU" sz="1400" b="1" spc="38" dirty="0" smtClean="0">
              <a:solidFill>
                <a:srgbClr val="1F4E79"/>
              </a:solidFill>
              <a:latin typeface="Arial"/>
              <a:cs typeface="Arial"/>
            </a:endParaRPr>
          </a:p>
          <a:p>
            <a:pPr marL="12186" algn="ctr" defTabSz="414772">
              <a:spcBef>
                <a:spcPts val="132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spc="38" dirty="0" smtClean="0">
                <a:solidFill>
                  <a:srgbClr val="1F4E79"/>
                </a:solidFill>
                <a:latin typeface="Arial"/>
                <a:cs typeface="Arial"/>
              </a:rPr>
              <a:t>под </a:t>
            </a:r>
            <a:r>
              <a:rPr lang="ru-RU" sz="1400" b="1" spc="38" dirty="0">
                <a:solidFill>
                  <a:srgbClr val="1F4E79"/>
                </a:solidFill>
                <a:latin typeface="Arial"/>
                <a:cs typeface="Arial"/>
              </a:rPr>
              <a:t>размещение животноводческой фермы</a:t>
            </a:r>
            <a:endParaRPr lang="ru-RU" sz="1400" dirty="0">
              <a:solidFill>
                <a:srgbClr val="1F4E79"/>
              </a:solidFill>
              <a:latin typeface="Arial"/>
              <a:cs typeface="Arial"/>
            </a:endParaRPr>
          </a:p>
        </p:txBody>
      </p:sp>
      <p:sp>
        <p:nvSpPr>
          <p:cNvPr id="20" name="object 6"/>
          <p:cNvSpPr txBox="1">
            <a:spLocks/>
          </p:cNvSpPr>
          <p:nvPr/>
        </p:nvSpPr>
        <p:spPr>
          <a:xfrm>
            <a:off x="597877" y="732160"/>
            <a:ext cx="5090541" cy="583100"/>
          </a:xfrm>
          <a:prstGeom prst="rect">
            <a:avLst/>
          </a:prstGeom>
        </p:spPr>
        <p:txBody>
          <a:bodyPr vert="horz" wrap="square" lIns="0" tIns="16121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62" b="1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3434" algn="ctr">
              <a:lnSpc>
                <a:spcPct val="100000"/>
              </a:lnSpc>
              <a:spcBef>
                <a:spcPts val="127"/>
              </a:spcBef>
            </a:pPr>
            <a:r>
              <a:rPr lang="ru-RU" sz="1800" spc="-21" dirty="0" smtClean="0"/>
              <a:t>КУРГАНСКАЯ ОБЛАСТЬ, </a:t>
            </a:r>
          </a:p>
          <a:p>
            <a:pPr marL="13434" algn="ctr">
              <a:lnSpc>
                <a:spcPct val="100000"/>
              </a:lnSpc>
              <a:spcBef>
                <a:spcPts val="127"/>
              </a:spcBef>
            </a:pPr>
            <a:r>
              <a:rPr lang="ru-RU" sz="1800" spc="-21" dirty="0" smtClean="0"/>
              <a:t>ПОЛОВИНСКИЙ РАЙОН,  с. </a:t>
            </a:r>
            <a:r>
              <a:rPr lang="ru-RU" sz="1800" spc="-21" dirty="0" err="1" smtClean="0"/>
              <a:t>Менщиково</a:t>
            </a:r>
            <a:endParaRPr lang="ru-RU" sz="1800" spc="-21" dirty="0"/>
          </a:p>
        </p:txBody>
      </p:sp>
      <p:pic>
        <p:nvPicPr>
          <p:cNvPr id="13" name="Picture 1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47" y="1504844"/>
            <a:ext cx="3143726" cy="40265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147" y="3593718"/>
            <a:ext cx="2059301" cy="279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Прямоугольник 20"/>
          <p:cNvSpPr/>
          <p:nvPr/>
        </p:nvSpPr>
        <p:spPr>
          <a:xfrm>
            <a:off x="4420288" y="4834688"/>
            <a:ext cx="498764" cy="15438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/>
          </p:nvPr>
        </p:nvGraphicFramePr>
        <p:xfrm>
          <a:off x="5688418" y="180856"/>
          <a:ext cx="6260566" cy="3530994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143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6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2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Площадь площадки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PT Astra Serif" pitchFamily="18" charset="-52"/>
                        <a:cs typeface="Arial" panose="020B0604020202020204" pitchFamily="34" charset="0"/>
                      </a:endParaRPr>
                    </a:p>
                  </a:txBody>
                  <a:tcPr marL="6191" marR="6191" marT="82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10 га  Возможно увеличение пашни на 3000 га (взять у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ООО</a:t>
                      </a:r>
                      <a:r>
                        <a:rPr lang="ru-RU" sz="1000" baseline="0" dirty="0" smtClean="0">
                          <a:effectLst/>
                        </a:rPr>
                        <a:t> «</a:t>
                      </a:r>
                      <a:r>
                        <a:rPr lang="ru-RU" sz="1000" dirty="0" smtClean="0">
                          <a:effectLst/>
                        </a:rPr>
                        <a:t>Вектор»)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PT Astra Serif" pitchFamily="18" charset="-52"/>
                        <a:cs typeface="Arial" panose="020B0604020202020204" pitchFamily="34" charset="0"/>
                      </a:endParaRPr>
                    </a:p>
                  </a:txBody>
                  <a:tcPr marL="6191" marR="6191" marT="825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Кадастровый номер участка/квартала 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PT Astra Serif" pitchFamily="18" charset="-52"/>
                        <a:cs typeface="Arial" panose="020B0604020202020204" pitchFamily="34" charset="0"/>
                      </a:endParaRPr>
                    </a:p>
                  </a:txBody>
                  <a:tcPr marL="6191" marR="6191" marT="82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45:15:010303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PT Astra Serif" pitchFamily="18" charset="-52"/>
                        <a:cs typeface="Arial" panose="020B0604020202020204" pitchFamily="34" charset="0"/>
                      </a:endParaRPr>
                    </a:p>
                  </a:txBody>
                  <a:tcPr marL="6191" marR="6191" marT="825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1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Собственник 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PT Astra Serif" pitchFamily="18" charset="-52"/>
                        <a:cs typeface="Arial" panose="020B0604020202020204" pitchFamily="34" charset="0"/>
                      </a:endParaRPr>
                    </a:p>
                  </a:txBody>
                  <a:tcPr marL="6191" marR="6191" marT="8255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</a:rPr>
                        <a:t>Земельный участок, государственная собственность на который не разграничена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PT Astra Serif" pitchFamily="18" charset="-52"/>
                        <a:cs typeface="Arial" panose="020B0604020202020204" pitchFamily="34" charset="0"/>
                      </a:endParaRPr>
                    </a:p>
                  </a:txBody>
                  <a:tcPr marL="6191" marR="6191" marT="825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3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Категория земель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PT Astra Serif" pitchFamily="18" charset="-52"/>
                        <a:cs typeface="Arial" panose="020B0604020202020204" pitchFamily="34" charset="0"/>
                      </a:endParaRPr>
                    </a:p>
                  </a:txBody>
                  <a:tcPr marL="6191" marR="6191" marT="8255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</a:rPr>
                        <a:t>Земли населенных пунктов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PT Astra Serif" pitchFamily="18" charset="-52"/>
                        <a:cs typeface="Arial" panose="020B0604020202020204" pitchFamily="34" charset="0"/>
                      </a:endParaRPr>
                    </a:p>
                  </a:txBody>
                  <a:tcPr marL="6191" marR="6191" marT="825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74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Основные виды разрешенного использования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PT Astra Serif" pitchFamily="18" charset="-52"/>
                        <a:cs typeface="Arial" panose="020B0604020202020204" pitchFamily="34" charset="0"/>
                      </a:endParaRPr>
                    </a:p>
                  </a:txBody>
                  <a:tcPr marL="6191" marR="6191" marT="8255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alt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Выращивание сельскохозяйственных культур, животноводство, птицеводство, размещение объектов капитального строительства (фермы, птицефабрики, склады, переработка сельхозпродукции)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PT Astra Serif" pitchFamily="18" charset="-52"/>
                        <a:cs typeface="Arial" pitchFamily="34" charset="0"/>
                      </a:endParaRPr>
                    </a:p>
                  </a:txBody>
                  <a:tcPr marL="6191" marR="6191" marT="825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43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Электроснабжение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PT Astra Serif" pitchFamily="18" charset="-52"/>
                        <a:cs typeface="Arial" panose="020B0604020202020204" pitchFamily="34" charset="0"/>
                      </a:endParaRPr>
                    </a:p>
                  </a:txBody>
                  <a:tcPr marL="6191" marR="6191" marT="825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От действующей ТП 200 метров. </a:t>
                      </a: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latin typeface="Arial" pitchFamily="34"/>
                          <a:ea typeface="Liberation Sans" pitchFamily="34"/>
                          <a:cs typeface="Arial" pitchFamily="34"/>
                        </a:rPr>
                        <a:t>Максимальная (допустимая к подключению) мощность 0,4</a:t>
                      </a: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latin typeface="Arial" pitchFamily="34"/>
                          <a:ea typeface="Liberation Sans" pitchFamily="34"/>
                          <a:cs typeface="Arial" pitchFamily="34"/>
                        </a:rPr>
                        <a:t> </a:t>
                      </a: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latin typeface="Arial" pitchFamily="34"/>
                          <a:ea typeface="Liberation Sans" pitchFamily="34"/>
                          <a:cs typeface="Arial" pitchFamily="34"/>
                        </a:rPr>
                        <a:t>МВт</a:t>
                      </a:r>
                    </a:p>
                  </a:txBody>
                  <a:tcPr marL="6191" marR="6191" marT="825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43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Газоснабжение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PT Astra Serif" pitchFamily="18" charset="-52"/>
                        <a:cs typeface="Arial" panose="020B0604020202020204" pitchFamily="34" charset="0"/>
                      </a:endParaRPr>
                    </a:p>
                  </a:txBody>
                  <a:tcPr marL="6191" marR="6191" marT="8255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effectLst/>
                        </a:rPr>
                        <a:t>Газификация предусмотрена в 2023 году</a:t>
                      </a:r>
                      <a:endParaRPr lang="ru-RU" sz="1000" b="0" kern="12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PT Astra Serif" pitchFamily="18" charset="-52"/>
                        <a:cs typeface="Arial" pitchFamily="34" charset="0"/>
                      </a:endParaRPr>
                    </a:p>
                  </a:txBody>
                  <a:tcPr marL="6191" marR="6191" marT="8255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2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Водоснабжение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PT Astra Serif" pitchFamily="18" charset="-52"/>
                        <a:cs typeface="Arial" panose="020B0604020202020204" pitchFamily="34" charset="0"/>
                      </a:endParaRPr>
                    </a:p>
                  </a:txBody>
                  <a:tcPr marL="6191" marR="6191" marT="8255" marB="0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Действующий водопровод расположен на расстоянии 200 м от площадки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191" marR="6191" marT="8255" marB="0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43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Водоотведение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PT Astra Serif" pitchFamily="18" charset="-52"/>
                        <a:cs typeface="Arial" panose="020B0604020202020204" pitchFamily="34" charset="0"/>
                      </a:endParaRPr>
                    </a:p>
                  </a:txBody>
                  <a:tcPr marL="6191" marR="6191" marT="8255" marB="0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 Отсутствует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191" marR="6191" marT="8255" marB="0" horzOverflow="overflow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43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Подъездные пути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PT Astra Serif" pitchFamily="18" charset="-52"/>
                        <a:cs typeface="Arial" panose="020B0604020202020204" pitchFamily="34" charset="0"/>
                      </a:endParaRPr>
                    </a:p>
                  </a:txBody>
                  <a:tcPr marL="6191" marR="6191" marT="8255" marB="0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 Дороги с твердым покрытием до площадки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191" marR="6191" marT="8255" marB="0" horzOverflow="overflow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243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СЗЗ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PT Astra Serif" pitchFamily="18" charset="-52"/>
                        <a:cs typeface="Arial" panose="020B0604020202020204" pitchFamily="34" charset="0"/>
                      </a:endParaRPr>
                    </a:p>
                  </a:txBody>
                  <a:tcPr marL="6191" marR="6191" marT="82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500 м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PT Astra Serif" pitchFamily="18" charset="-52"/>
                        <a:cs typeface="Arial" panose="020B0604020202020204" pitchFamily="34" charset="0"/>
                      </a:endParaRPr>
                    </a:p>
                  </a:txBody>
                  <a:tcPr marL="6191" marR="6191" marT="8255" marB="0"/>
                </a:tc>
                <a:extLst>
                  <a:ext uri="{0D108BD9-81ED-4DB2-BD59-A6C34878D82A}">
                    <a16:rowId xmlns:a16="http://schemas.microsoft.com/office/drawing/2014/main" val="1771059073"/>
                  </a:ext>
                </a:extLst>
              </a:tr>
              <a:tr h="252013"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/>
                        <a:t>Механизм предоставления инвестиционной площадки</a:t>
                      </a:r>
                      <a:endParaRPr lang="ru-RU" sz="1000" b="1" dirty="0">
                        <a:latin typeface="Arial" pitchFamily="34"/>
                        <a:ea typeface="PT Astra Serif" pitchFamily="18"/>
                        <a:cs typeface="Arial" pitchFamily="34"/>
                      </a:endParaRPr>
                    </a:p>
                  </a:txBody>
                  <a:tcPr marL="7491" marR="7491" marT="7491" marB="0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000" kern="1200" dirty="0"/>
                        <a:t>1) Предоставление земельного участка в аренду без проведения торгов в целях</a:t>
                      </a:r>
                      <a:r>
                        <a:rPr lang="ru-RU" sz="1000" kern="1200" baseline="0" dirty="0"/>
                        <a:t> </a:t>
                      </a:r>
                      <a:r>
                        <a:rPr lang="ru-RU" sz="1000" kern="1200" dirty="0"/>
                        <a:t>реализации масштабных инвестиционных проектов</a:t>
                      </a:r>
                      <a:r>
                        <a:rPr lang="ru-RU" sz="1000" kern="1200" baseline="0" dirty="0"/>
                        <a:t> </a:t>
                      </a:r>
                      <a:r>
                        <a:rPr lang="ru-RU" sz="1000" kern="1200" dirty="0"/>
                        <a:t>с последующим правом выкупа;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000" kern="1200" dirty="0"/>
                        <a:t>2)Аукцион по аренде/собственности земельных участков</a:t>
                      </a:r>
                      <a:endParaRPr lang="ru-RU" sz="1000" b="0" dirty="0">
                        <a:solidFill>
                          <a:srgbClr val="000000"/>
                        </a:solidFill>
                        <a:latin typeface="Arial" pitchFamily="34"/>
                        <a:ea typeface="PT Astra Serif" pitchFamily="18"/>
                        <a:cs typeface="Arial" pitchFamily="34"/>
                      </a:endParaRPr>
                    </a:p>
                  </a:txBody>
                  <a:tcPr marL="7491" marR="7491" marT="7491" marB="0"/>
                </a:tc>
                <a:extLst>
                  <a:ext uri="{0D108BD9-81ED-4DB2-BD59-A6C34878D82A}">
                    <a16:rowId xmlns:a16="http://schemas.microsoft.com/office/drawing/2014/main" val="656639587"/>
                  </a:ext>
                </a:extLst>
              </a:tr>
            </a:tbl>
          </a:graphicData>
        </a:graphic>
      </p:graphicFrame>
      <p:sp>
        <p:nvSpPr>
          <p:cNvPr id="14" name="Прямоугольник 20"/>
          <p:cNvSpPr/>
          <p:nvPr/>
        </p:nvSpPr>
        <p:spPr>
          <a:xfrm>
            <a:off x="5464264" y="4064404"/>
            <a:ext cx="6484720" cy="205840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земельного участка без проведения торгов.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мероприятий программы поддержки начинающих фермеров возможно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получить грант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размере до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5,0 млн. рублей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на условиях 10% долевого финансирования целевых расходов за счет собственных средств крестьянского (фермерского) хозяйства.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Возмещение до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50 %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затрат на приобретение оборудования для животноводства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строительстве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молочно-товарной фермы до 400 голов коров но не более 30 млн. руб.;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Субсидирование до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25 %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затрат на строительство молочных комплексов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голов коров;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Возмещение до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65 %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затрат, понесенных в связи с приобретением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молодняка сельскохозяйственных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животных;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Получение льготных краткосрочных кредитов до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направленных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развитие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отрасли животноводства по следующим направлениям: на приобретение молодняка сельскохозяйственных животных, кормов, ветеринарных препаратов.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Возмещение части затрат на 1 килограмм реализованного и (или) отгруженного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собственную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переработку коровьего молока;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Субсидии на техническое перевооружение производства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сельскохозяйственных товаропроизводителей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приоритетных отраслей животноводства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кормозаготовительную технику и оборудование, оборудование для ферм 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Субсидирование на приобретение не племенного скота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60 %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 стоимости,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приобретении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20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голов</a:t>
            </a:r>
          </a:p>
          <a:p>
            <a:pPr defTabSz="8295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816" dirty="0" smtClean="0">
              <a:solidFill>
                <a:srgbClr val="000000"/>
              </a:solidFill>
              <a:latin typeface="Calibri"/>
            </a:endParaRPr>
          </a:p>
          <a:p>
            <a:pPr defTabSz="8295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816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531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Рисунок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3" t="9209" r="7225" b="8779"/>
          <a:stretch/>
        </p:blipFill>
        <p:spPr bwMode="auto">
          <a:xfrm>
            <a:off x="145741" y="4148649"/>
            <a:ext cx="3131031" cy="250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418" r="12834" b="11572"/>
          <a:stretch/>
        </p:blipFill>
        <p:spPr bwMode="auto">
          <a:xfrm>
            <a:off x="207161" y="1583670"/>
            <a:ext cx="2911752" cy="2308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золото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994" y="4169149"/>
            <a:ext cx="3924075" cy="25026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ject 3"/>
          <p:cNvSpPr/>
          <p:nvPr/>
        </p:nvSpPr>
        <p:spPr>
          <a:xfrm>
            <a:off x="0" y="0"/>
            <a:ext cx="4955869" cy="1241721"/>
          </a:xfrm>
          <a:custGeom>
            <a:avLst/>
            <a:gdLst/>
            <a:ahLst/>
            <a:cxnLst/>
            <a:rect l="l" t="t" r="r" b="b"/>
            <a:pathLst>
              <a:path w="4775200" h="1216025">
                <a:moveTo>
                  <a:pt x="783162" y="0"/>
                </a:moveTo>
                <a:lnTo>
                  <a:pt x="464165" y="1771"/>
                </a:lnTo>
                <a:lnTo>
                  <a:pt x="0" y="288671"/>
                </a:lnTo>
                <a:lnTo>
                  <a:pt x="0" y="519810"/>
                </a:lnTo>
                <a:lnTo>
                  <a:pt x="829003" y="1215918"/>
                </a:lnTo>
                <a:lnTo>
                  <a:pt x="4774971" y="1201813"/>
                </a:lnTo>
                <a:lnTo>
                  <a:pt x="1663091" y="731625"/>
                </a:lnTo>
                <a:lnTo>
                  <a:pt x="783162" y="0"/>
                </a:lnTo>
                <a:close/>
              </a:path>
            </a:pathLst>
          </a:custGeom>
          <a:solidFill>
            <a:srgbClr val="52A138"/>
          </a:solidFill>
          <a:ln>
            <a:solidFill>
              <a:srgbClr val="52A138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0" tIns="0" rIns="0" bIns="0" rtlCol="0"/>
          <a:lstStyle/>
          <a:p>
            <a:pPr marL="0" marR="0" lvl="0" indent="0" algn="l" defTabSz="967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4" b="0" i="0" u="none" strike="noStrike" kern="1200" cap="none" spc="0" normalizeH="0" baseline="0" noProof="0">
              <a:ln>
                <a:noFill/>
              </a:ln>
              <a:solidFill>
                <a:srgbClr val="ED52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4"/>
          <p:cNvSpPr/>
          <p:nvPr/>
        </p:nvSpPr>
        <p:spPr>
          <a:xfrm>
            <a:off x="1" y="578158"/>
            <a:ext cx="6237961" cy="828790"/>
          </a:xfrm>
          <a:custGeom>
            <a:avLst/>
            <a:gdLst/>
            <a:ahLst/>
            <a:cxnLst/>
            <a:rect l="l" t="t" r="r" b="b"/>
            <a:pathLst>
              <a:path w="9635490" h="746760">
                <a:moveTo>
                  <a:pt x="9635382" y="0"/>
                </a:moveTo>
                <a:lnTo>
                  <a:pt x="0" y="0"/>
                </a:lnTo>
                <a:lnTo>
                  <a:pt x="904855" y="744354"/>
                </a:lnTo>
                <a:lnTo>
                  <a:pt x="9635382" y="746522"/>
                </a:lnTo>
                <a:lnTo>
                  <a:pt x="963538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5"/>
          <p:cNvSpPr/>
          <p:nvPr/>
        </p:nvSpPr>
        <p:spPr>
          <a:xfrm>
            <a:off x="0" y="0"/>
            <a:ext cx="1195754" cy="480262"/>
          </a:xfrm>
          <a:custGeom>
            <a:avLst/>
            <a:gdLst/>
            <a:ahLst/>
            <a:cxnLst/>
            <a:rect l="l" t="t" r="r" b="b"/>
            <a:pathLst>
              <a:path w="1056640" h="454025">
                <a:moveTo>
                  <a:pt x="507743" y="0"/>
                </a:moveTo>
                <a:lnTo>
                  <a:pt x="0" y="1197"/>
                </a:lnTo>
                <a:lnTo>
                  <a:pt x="0" y="453595"/>
                </a:lnTo>
                <a:lnTo>
                  <a:pt x="1056614" y="453595"/>
                </a:lnTo>
                <a:lnTo>
                  <a:pt x="507743" y="0"/>
                </a:lnTo>
                <a:close/>
              </a:path>
            </a:pathLst>
          </a:custGeom>
          <a:solidFill>
            <a:srgbClr val="C2C5BE"/>
          </a:solidFill>
          <a:ln>
            <a:solidFill>
              <a:srgbClr val="C2C5B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6"/>
          <p:cNvSpPr txBox="1">
            <a:spLocks noGrp="1"/>
          </p:cNvSpPr>
          <p:nvPr>
            <p:ph type="title"/>
          </p:nvPr>
        </p:nvSpPr>
        <p:spPr>
          <a:xfrm>
            <a:off x="652010" y="805698"/>
            <a:ext cx="5166245" cy="570276"/>
          </a:xfrm>
          <a:prstGeom prst="rect">
            <a:avLst/>
          </a:prstGeom>
        </p:spPr>
        <p:txBody>
          <a:bodyPr vert="horz" wrap="square" lIns="0" tIns="16121" rIns="0" bIns="0" rtlCol="0" anchor="ctr">
            <a:spAutoFit/>
          </a:bodyPr>
          <a:lstStyle/>
          <a:p>
            <a:pPr marL="13434" algn="ctr">
              <a:lnSpc>
                <a:spcPct val="100000"/>
              </a:lnSpc>
              <a:spcBef>
                <a:spcPts val="127"/>
              </a:spcBef>
            </a:pPr>
            <a:r>
              <a:rPr lang="ru-RU" sz="1800" spc="-21" dirty="0"/>
              <a:t/>
            </a:r>
            <a:br>
              <a:rPr lang="ru-RU" sz="1800" spc="-21" dirty="0"/>
            </a:br>
            <a:endParaRPr lang="ru-RU" sz="1800" spc="-21" dirty="0"/>
          </a:p>
        </p:txBody>
      </p:sp>
      <p:sp>
        <p:nvSpPr>
          <p:cNvPr id="25" name="object 7"/>
          <p:cNvSpPr txBox="1"/>
          <p:nvPr/>
        </p:nvSpPr>
        <p:spPr>
          <a:xfrm>
            <a:off x="1020232" y="175291"/>
            <a:ext cx="4909277" cy="2320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6449" rIns="0" bIns="0" anchor="t" anchorCtr="0" compatLnSpc="1">
            <a:spAutoFit/>
          </a:bodyPr>
          <a:lstStyle/>
          <a:p>
            <a:pPr marL="12186" algn="ctr" defTabSz="414772">
              <a:spcBef>
                <a:spcPts val="132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spc="38" dirty="0">
                <a:solidFill>
                  <a:srgbClr val="1F4E79"/>
                </a:solidFill>
                <a:latin typeface="Arial"/>
                <a:cs typeface="Arial"/>
              </a:rPr>
              <a:t>НЕИСПОЛЬЗУЕМЫЕ ЗЕМЕЛЬНЫЕ УЧАСТКИ</a:t>
            </a:r>
            <a:endParaRPr lang="ru-RU" sz="1400" dirty="0">
              <a:solidFill>
                <a:srgbClr val="1F4E79"/>
              </a:solidFill>
              <a:latin typeface="Arial"/>
              <a:cs typeface="Arial"/>
            </a:endParaRPr>
          </a:p>
        </p:txBody>
      </p:sp>
      <p:sp>
        <p:nvSpPr>
          <p:cNvPr id="20" name="object 6"/>
          <p:cNvSpPr txBox="1">
            <a:spLocks/>
          </p:cNvSpPr>
          <p:nvPr/>
        </p:nvSpPr>
        <p:spPr>
          <a:xfrm>
            <a:off x="597877" y="907849"/>
            <a:ext cx="5090541" cy="231722"/>
          </a:xfrm>
          <a:prstGeom prst="rect">
            <a:avLst/>
          </a:prstGeom>
        </p:spPr>
        <p:txBody>
          <a:bodyPr vert="horz" wrap="square" lIns="0" tIns="16121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62" b="1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3434" algn="ctr">
              <a:lnSpc>
                <a:spcPct val="100000"/>
              </a:lnSpc>
              <a:spcBef>
                <a:spcPts val="127"/>
              </a:spcBef>
            </a:pPr>
            <a:r>
              <a:rPr lang="ru-RU" sz="1400" spc="-21" dirty="0" smtClean="0"/>
              <a:t>КУРГАНСКАЯ ОБЛАСТЬ, ПОЛОВИНСКИЙ РАЙОН</a:t>
            </a:r>
            <a:endParaRPr lang="ru-RU" sz="1400" spc="-21" dirty="0"/>
          </a:p>
        </p:txBody>
      </p:sp>
      <p:graphicFrame>
        <p:nvGraphicFramePr>
          <p:cNvPr id="15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8700664"/>
              </p:ext>
            </p:extLst>
          </p:nvPr>
        </p:nvGraphicFramePr>
        <p:xfrm>
          <a:off x="6237963" y="175292"/>
          <a:ext cx="5763538" cy="3213526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2625988">
                  <a:extLst>
                    <a:ext uri="{9D8B030D-6E8A-4147-A177-3AD203B41FA5}">
                      <a16:colId xmlns:a16="http://schemas.microsoft.com/office/drawing/2014/main" val="4092000588"/>
                    </a:ext>
                  </a:extLst>
                </a:gridCol>
                <a:gridCol w="3137550">
                  <a:extLst>
                    <a:ext uri="{9D8B030D-6E8A-4147-A177-3AD203B41FA5}">
                      <a16:colId xmlns:a16="http://schemas.microsoft.com/office/drawing/2014/main" val="3854118759"/>
                    </a:ext>
                  </a:extLst>
                </a:gridCol>
              </a:tblGrid>
              <a:tr h="216952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Кадастровый номер земельного участка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Liberation Sans" pitchFamily="34"/>
                          <a:cs typeface="Arial" pitchFamily="34" charset="0"/>
                        </a:rPr>
                        <a:t>-</a:t>
                      </a:r>
                      <a:endParaRPr lang="ru-RU" sz="1000" b="0" i="0" u="none" strike="noStrike" kern="1200" dirty="0">
                        <a:latin typeface="Arial" pitchFamily="34" charset="0"/>
                        <a:ea typeface="Liberation Sans" pitchFamily="34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3425408956"/>
                  </a:ext>
                </a:extLst>
              </a:tr>
              <a:tr h="216952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Площадь земельного </a:t>
                      </a: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участка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9 тыс. га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552413902"/>
                  </a:ext>
                </a:extLst>
              </a:tr>
              <a:tr h="611006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Собственник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 тыс. га - муниципальная собственность, 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 тыс. га - паевая земля </a:t>
                      </a:r>
                      <a:r>
                        <a:rPr lang="ru-RU" sz="1000" dirty="0" smtClean="0"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(удаленность посевных площадей от производственной</a:t>
                      </a:r>
                      <a:r>
                        <a:rPr lang="ru-RU" sz="1000" baseline="0" dirty="0" smtClean="0"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 площадки  30 км)</a:t>
                      </a:r>
                      <a:endParaRPr lang="ru-RU" sz="1000" b="0" i="0" u="none" strike="noStrike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2737040383"/>
                  </a:ext>
                </a:extLst>
              </a:tr>
              <a:tr h="207640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Категория земель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Земли сельскохозяйственного назначения</a:t>
                      </a: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3818353537"/>
                  </a:ext>
                </a:extLst>
              </a:tr>
              <a:tr h="342095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Разрешенное использование земельного участка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Для</a:t>
                      </a: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сельскохозяйственного использования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2003540573"/>
                  </a:ext>
                </a:extLst>
              </a:tr>
              <a:tr h="216952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Стоимость аренды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Liberation Sans" pitchFamily="34"/>
                          <a:cs typeface="Arial" pitchFamily="34" charset="0"/>
                        </a:rPr>
                        <a:t>102,30 руб. за 1 га</a:t>
                      </a:r>
                      <a:endParaRPr lang="ru-RU" sz="1000" b="0" i="0" u="none" strike="noStrike" kern="1200" dirty="0">
                        <a:latin typeface="Arial" pitchFamily="34" charset="0"/>
                        <a:ea typeface="Liberation Sans" pitchFamily="34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255287454"/>
                  </a:ext>
                </a:extLst>
              </a:tr>
              <a:tr h="233677">
                <a:tc>
                  <a:txBody>
                    <a:bodyPr/>
                    <a:lstStyle/>
                    <a:p>
                      <a:pPr marL="0" lv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Цена продажи</a:t>
                      </a:r>
                      <a:endParaRPr lang="ru-RU" sz="1000" b="0" kern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91" marR="7491" marT="7491" marB="0"/>
                </a:tc>
                <a:tc>
                  <a:txBody>
                    <a:bodyPr/>
                    <a:lstStyle/>
                    <a:p>
                      <a:pPr marL="0" marR="0" lvl="0" indent="85725" algn="just" defTabSz="914400" rtl="0" fontAlgn="auto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000" b="0" kern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91" marR="7491" marT="7491" marB="0"/>
                </a:tc>
                <a:extLst>
                  <a:ext uri="{0D108BD9-81ED-4DB2-BD59-A6C34878D82A}">
                    <a16:rowId xmlns:a16="http://schemas.microsoft.com/office/drawing/2014/main" val="517221563"/>
                  </a:ext>
                </a:extLst>
              </a:tr>
              <a:tr h="207640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Показатель почвенного плодородия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85725" algn="just" defTabSz="914400" rtl="0" fontAlgn="auto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0,72</a:t>
                      </a:r>
                      <a:endParaRPr lang="ru-RU" sz="1000" b="0" kern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91" marR="7491" marT="7491" marB="0"/>
                </a:tc>
                <a:extLst>
                  <a:ext uri="{0D108BD9-81ED-4DB2-BD59-A6C34878D82A}">
                    <a16:rowId xmlns:a16="http://schemas.microsoft.com/office/drawing/2014/main" val="2682081"/>
                  </a:ext>
                </a:extLst>
              </a:tr>
              <a:tr h="325598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Урожайность, ц/га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85725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PT Astra Serif" pitchFamily="18"/>
                          <a:cs typeface="Arial" pitchFamily="34" charset="0"/>
                        </a:rPr>
                        <a:t>Зерновые, зернобобовые</a:t>
                      </a:r>
                      <a:r>
                        <a:rPr lang="ru-RU" sz="1000" b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PT Astra Serif" pitchFamily="18"/>
                          <a:cs typeface="Arial" pitchFamily="34" charset="0"/>
                        </a:rPr>
                        <a:t> –</a:t>
                      </a:r>
                      <a:r>
                        <a:rPr 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PT Astra Serif" pitchFamily="18"/>
                          <a:cs typeface="Arial" pitchFamily="34" charset="0"/>
                        </a:rPr>
                        <a:t> 15,4ц/га</a:t>
                      </a:r>
                    </a:p>
                    <a:p>
                      <a:pPr marL="85725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PT Astra Serif" pitchFamily="18"/>
                          <a:cs typeface="Arial" pitchFamily="34" charset="0"/>
                        </a:rPr>
                        <a:t>Однолетние травы на зеленый корм - 14ц/га</a:t>
                      </a:r>
                    </a:p>
                  </a:txBody>
                  <a:tcPr marL="7491" marR="7491" marT="7491" marB="0"/>
                </a:tc>
                <a:extLst>
                  <a:ext uri="{0D108BD9-81ED-4DB2-BD59-A6C34878D82A}">
                    <a16:rowId xmlns:a16="http://schemas.microsoft.com/office/drawing/2014/main" val="2027174321"/>
                  </a:ext>
                </a:extLst>
              </a:tr>
              <a:tr h="207640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Последний год использования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just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2008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105038184"/>
                  </a:ext>
                </a:extLst>
              </a:tr>
              <a:tr h="207640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Механизм предоставления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В аренду – без проведения торгов.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5122" name="Picture 2" descr="менщиково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3"/>
          <a:stretch/>
        </p:blipFill>
        <p:spPr bwMode="auto">
          <a:xfrm>
            <a:off x="2168994" y="1515097"/>
            <a:ext cx="3924075" cy="24568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318046"/>
              </p:ext>
            </p:extLst>
          </p:nvPr>
        </p:nvGraphicFramePr>
        <p:xfrm>
          <a:off x="6223676" y="3486714"/>
          <a:ext cx="5792112" cy="3301402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2639008">
                  <a:extLst>
                    <a:ext uri="{9D8B030D-6E8A-4147-A177-3AD203B41FA5}">
                      <a16:colId xmlns:a16="http://schemas.microsoft.com/office/drawing/2014/main" val="4092000588"/>
                    </a:ext>
                  </a:extLst>
                </a:gridCol>
                <a:gridCol w="3153104">
                  <a:extLst>
                    <a:ext uri="{9D8B030D-6E8A-4147-A177-3AD203B41FA5}">
                      <a16:colId xmlns:a16="http://schemas.microsoft.com/office/drawing/2014/main" val="3854118759"/>
                    </a:ext>
                  </a:extLst>
                </a:gridCol>
              </a:tblGrid>
              <a:tr h="352001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Кадастровый номер земельного участка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45:15:000000:551, 45:15:020801:170, 45:15:000000:45, 45:15:010301:23, </a:t>
                      </a:r>
                    </a:p>
                    <a:p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45:15:000000:533, 45:15:010301:39 </a:t>
                      </a:r>
                      <a:endParaRPr lang="ru-RU" sz="1000" b="0" i="0" u="none" strike="noStrike" kern="1200" dirty="0">
                        <a:latin typeface="Arial" pitchFamily="34" charset="0"/>
                        <a:ea typeface="Liberation Sans" pitchFamily="34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3425408956"/>
                  </a:ext>
                </a:extLst>
              </a:tr>
              <a:tr h="153372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Площадь земельного </a:t>
                      </a: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участка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2,8 тыс. га </a:t>
                      </a:r>
                      <a:r>
                        <a:rPr lang="ru-RU" sz="1000" dirty="0" smtClean="0"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(удаленность посевных площадей от производственной</a:t>
                      </a:r>
                      <a:r>
                        <a:rPr lang="ru-RU" sz="1000" baseline="0" dirty="0" smtClean="0"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 площадки  30 км)</a:t>
                      </a:r>
                      <a:endParaRPr lang="ru-RU" sz="1000" b="0" i="0" u="none" strike="noStrike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552413902"/>
                  </a:ext>
                </a:extLst>
              </a:tr>
              <a:tr h="252686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Собственник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2,8 га - ООО «Вектор»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 га  - не разграниченная собственность</a:t>
                      </a:r>
                      <a:endParaRPr lang="ru-RU" sz="1000" b="0" i="0" u="none" strike="noStrike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2737040383"/>
                  </a:ext>
                </a:extLst>
              </a:tr>
              <a:tr h="153372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Категория земель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Земли сельскохозяйственного назначения</a:t>
                      </a: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3818353537"/>
                  </a:ext>
                </a:extLst>
              </a:tr>
              <a:tr h="252686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Разрешенное использование земельного участка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Для</a:t>
                      </a: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сельскохозяйственного использования</a:t>
                      </a: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2003540573"/>
                  </a:ext>
                </a:extLst>
              </a:tr>
              <a:tr h="352001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Стоимость аренды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Аренда земли собственность, на которую не разграничена - 85,80 руб. за 1 га</a:t>
                      </a: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255287454"/>
                  </a:ext>
                </a:extLst>
              </a:tr>
              <a:tr h="151799">
                <a:tc>
                  <a:txBody>
                    <a:bodyPr/>
                    <a:lstStyle/>
                    <a:p>
                      <a:pPr marL="0" lv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Цена продажи</a:t>
                      </a:r>
                      <a:endParaRPr lang="ru-RU" sz="1000" b="0" kern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91" marR="7491" marT="7491" marB="0"/>
                </a:tc>
                <a:tc>
                  <a:txBody>
                    <a:bodyPr/>
                    <a:lstStyle/>
                    <a:p>
                      <a:pPr marL="0" marR="0" lvl="0" indent="85725" algn="just" defTabSz="914400" rtl="0" fontAlgn="auto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Выкуп земли ООО «Вектор» - 1000 за 1 га.</a:t>
                      </a:r>
                      <a:endParaRPr lang="ru-RU" sz="1000" b="0" kern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91" marR="7491" marT="7491" marB="0"/>
                </a:tc>
                <a:extLst>
                  <a:ext uri="{0D108BD9-81ED-4DB2-BD59-A6C34878D82A}">
                    <a16:rowId xmlns:a16="http://schemas.microsoft.com/office/drawing/2014/main" val="517221563"/>
                  </a:ext>
                </a:extLst>
              </a:tr>
              <a:tr h="153372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Показатель почвенного плодородия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85725" algn="just" defTabSz="914400" rtl="0" fontAlgn="auto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0,72</a:t>
                      </a:r>
                      <a:endParaRPr lang="ru-RU" sz="1000" b="0" kern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91" marR="7491" marT="7491" marB="0"/>
                </a:tc>
                <a:extLst>
                  <a:ext uri="{0D108BD9-81ED-4DB2-BD59-A6C34878D82A}">
                    <a16:rowId xmlns:a16="http://schemas.microsoft.com/office/drawing/2014/main" val="2682081"/>
                  </a:ext>
                </a:extLst>
              </a:tr>
              <a:tr h="217414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Урожайность, ц/га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85725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PT Astra Serif" pitchFamily="18"/>
                          <a:cs typeface="Arial" pitchFamily="34" charset="0"/>
                        </a:rPr>
                        <a:t>Зерновые, зернобобовые</a:t>
                      </a:r>
                      <a:r>
                        <a:rPr lang="ru-RU" sz="1000" b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PT Astra Serif" pitchFamily="18"/>
                          <a:cs typeface="Arial" pitchFamily="34" charset="0"/>
                        </a:rPr>
                        <a:t> –</a:t>
                      </a:r>
                      <a:r>
                        <a:rPr 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PT Astra Serif" pitchFamily="18"/>
                          <a:cs typeface="Arial" pitchFamily="34" charset="0"/>
                        </a:rPr>
                        <a:t> 15,4ц/га</a:t>
                      </a:r>
                    </a:p>
                    <a:p>
                      <a:pPr marL="85725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PT Astra Serif" pitchFamily="18"/>
                          <a:cs typeface="Arial" pitchFamily="34" charset="0"/>
                        </a:rPr>
                        <a:t>Однолетние травы на зеленый корм - 14ц/га</a:t>
                      </a:r>
                    </a:p>
                  </a:txBody>
                  <a:tcPr marL="7491" marR="7491" marT="7491" marB="0"/>
                </a:tc>
                <a:extLst>
                  <a:ext uri="{0D108BD9-81ED-4DB2-BD59-A6C34878D82A}">
                    <a16:rowId xmlns:a16="http://schemas.microsoft.com/office/drawing/2014/main" val="2027174321"/>
                  </a:ext>
                </a:extLst>
              </a:tr>
              <a:tr h="153372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Последний год использования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just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2008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1050381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676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1020232" y="56481"/>
            <a:ext cx="4909277" cy="4635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6449" rIns="0" bIns="0" anchor="t" anchorCtr="0" compatLnSpc="1">
            <a:spAutoFit/>
          </a:bodyPr>
          <a:lstStyle/>
          <a:p>
            <a:pPr marL="12186" algn="ctr" defTabSz="414772">
              <a:spcBef>
                <a:spcPts val="132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spc="38" dirty="0">
                <a:solidFill>
                  <a:srgbClr val="1F4E79"/>
                </a:solidFill>
                <a:latin typeface="Arial"/>
                <a:cs typeface="Arial"/>
              </a:rPr>
              <a:t>ИНВЕСТИЦИОННАЯ ПЛОЩАДКА </a:t>
            </a:r>
            <a:endParaRPr lang="ru-RU" sz="1400" b="1" spc="38" dirty="0" smtClean="0">
              <a:solidFill>
                <a:srgbClr val="1F4E79"/>
              </a:solidFill>
              <a:latin typeface="Arial"/>
              <a:cs typeface="Arial"/>
            </a:endParaRPr>
          </a:p>
          <a:p>
            <a:pPr marL="12186" algn="ctr" defTabSz="414772">
              <a:spcBef>
                <a:spcPts val="132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spc="38" dirty="0" smtClean="0">
                <a:solidFill>
                  <a:srgbClr val="1F4E79"/>
                </a:solidFill>
                <a:latin typeface="Arial"/>
                <a:cs typeface="Arial"/>
              </a:rPr>
              <a:t>под </a:t>
            </a:r>
            <a:r>
              <a:rPr lang="ru-RU" sz="1400" b="1" spc="38" dirty="0">
                <a:solidFill>
                  <a:srgbClr val="1F4E79"/>
                </a:solidFill>
                <a:latin typeface="Arial"/>
                <a:cs typeface="Arial"/>
              </a:rPr>
              <a:t>размещение животноводческой фермы</a:t>
            </a:r>
            <a:endParaRPr lang="ru-RU" sz="1400" dirty="0">
              <a:solidFill>
                <a:srgbClr val="1F4E79"/>
              </a:solidFill>
              <a:latin typeface="Arial"/>
              <a:cs typeface="Arial"/>
            </a:endParaRPr>
          </a:p>
        </p:txBody>
      </p:sp>
      <p:sp>
        <p:nvSpPr>
          <p:cNvPr id="11" name="Овал 32"/>
          <p:cNvSpPr/>
          <p:nvPr/>
        </p:nvSpPr>
        <p:spPr>
          <a:xfrm>
            <a:off x="2491794" y="5299011"/>
            <a:ext cx="103691" cy="9797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0000"/>
          </a:solidFill>
          <a:ln w="12701" cap="flat">
            <a:solidFill>
              <a:srgbClr val="FF0000"/>
            </a:solidFill>
            <a:prstDash val="solid"/>
            <a:miter/>
          </a:ln>
        </p:spPr>
        <p:txBody>
          <a:bodyPr vert="horz" wrap="square" lIns="82953" tIns="41476" rIns="82953" bIns="41476" anchor="ctr" anchorCtr="1" compatLnSpc="1">
            <a:noAutofit/>
          </a:bodyPr>
          <a:lstStyle/>
          <a:p>
            <a:pPr algn="ctr" defTabSz="8295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633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8693" y="1639679"/>
            <a:ext cx="3388478" cy="30013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3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58015" y="5094036"/>
            <a:ext cx="3633710" cy="15272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6" name="Text Box 36"/>
          <p:cNvSpPr txBox="1"/>
          <p:nvPr/>
        </p:nvSpPr>
        <p:spPr>
          <a:xfrm>
            <a:off x="4936252" y="5666176"/>
            <a:ext cx="1189143" cy="6421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2953" tIns="41476" rIns="82953" bIns="41476" anchor="t" anchorCtr="1" compatLnSpc="1">
            <a:spAutoFit/>
          </a:bodyPr>
          <a:lstStyle/>
          <a:p>
            <a:pPr algn="ctr" defTabSz="8295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14" b="1">
                <a:solidFill>
                  <a:srgbClr val="FF0000"/>
                </a:solidFill>
                <a:latin typeface="Arial" pitchFamily="34"/>
                <a:cs typeface="Arial" pitchFamily="34"/>
              </a:rPr>
              <a:t>0%</a:t>
            </a:r>
          </a:p>
          <a:p>
            <a:pPr algn="ctr" defTabSz="8295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907" b="1">
                <a:solidFill>
                  <a:srgbClr val="FF0000"/>
                </a:solidFill>
                <a:latin typeface="Arial" pitchFamily="34"/>
                <a:cs typeface="Arial" pitchFamily="34"/>
              </a:rPr>
              <a:t>Местные </a:t>
            </a:r>
          </a:p>
          <a:p>
            <a:pPr algn="ctr" defTabSz="8295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907" b="1">
                <a:solidFill>
                  <a:srgbClr val="FF0000"/>
                </a:solidFill>
                <a:latin typeface="Arial" pitchFamily="34"/>
                <a:cs typeface="Arial" pitchFamily="34"/>
              </a:rPr>
              <a:t>налоги</a:t>
            </a:r>
          </a:p>
        </p:txBody>
      </p:sp>
      <p:sp>
        <p:nvSpPr>
          <p:cNvPr id="17" name="Text Box 35"/>
          <p:cNvSpPr txBox="1"/>
          <p:nvPr/>
        </p:nvSpPr>
        <p:spPr>
          <a:xfrm>
            <a:off x="899052" y="6516657"/>
            <a:ext cx="1348940" cy="20930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2953" tIns="41476" rIns="82953" bIns="41476" anchor="t" anchorCtr="0" compatLnSpc="1">
            <a:spAutoFit/>
          </a:bodyPr>
          <a:lstStyle/>
          <a:p>
            <a:pPr defTabSz="8295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16" b="1" u="sng" dirty="0">
                <a:solidFill>
                  <a:srgbClr val="253F6D"/>
                </a:solidFill>
                <a:latin typeface="Arial" pitchFamily="34"/>
                <a:cs typeface="Arial" pitchFamily="34"/>
              </a:rPr>
              <a:t>НАЛОГОВЫЕ ЛЬГОТЫ</a:t>
            </a:r>
          </a:p>
        </p:txBody>
      </p:sp>
      <p:graphicFrame>
        <p:nvGraphicFramePr>
          <p:cNvPr id="18" name="Таблица 9"/>
          <p:cNvGraphicFramePr>
            <a:graphicFrameLocks noGrp="1"/>
          </p:cNvGraphicFramePr>
          <p:nvPr>
            <p:extLst/>
          </p:nvPr>
        </p:nvGraphicFramePr>
        <p:xfrm>
          <a:off x="5624137" y="128816"/>
          <a:ext cx="6112456" cy="3711397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2064787">
                  <a:extLst>
                    <a:ext uri="{9D8B030D-6E8A-4147-A177-3AD203B41FA5}">
                      <a16:colId xmlns:a16="http://schemas.microsoft.com/office/drawing/2014/main" val="4092000588"/>
                    </a:ext>
                  </a:extLst>
                </a:gridCol>
                <a:gridCol w="4047669">
                  <a:extLst>
                    <a:ext uri="{9D8B030D-6E8A-4147-A177-3AD203B41FA5}">
                      <a16:colId xmlns:a16="http://schemas.microsoft.com/office/drawing/2014/main" val="3854118759"/>
                    </a:ext>
                  </a:extLst>
                </a:gridCol>
              </a:tblGrid>
              <a:tr h="276509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800" b="0" i="0" u="none" strike="noStrike" kern="1200">
                          <a:latin typeface="Arial" pitchFamily="34"/>
                          <a:ea typeface="Microsoft YaHei" pitchFamily="2"/>
                          <a:cs typeface="Arial" pitchFamily="34"/>
                        </a:rPr>
                        <a:t>Кадастровый номер земельного участка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just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800" b="0" i="0" u="none" strike="noStrike" kern="1200">
                          <a:latin typeface="Arial" pitchFamily="34"/>
                          <a:ea typeface="Liberation Sans" pitchFamily="34"/>
                          <a:cs typeface="Arial" pitchFamily="34"/>
                        </a:rPr>
                        <a:t>45:04:012601:121</a:t>
                      </a: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3425408956"/>
                  </a:ext>
                </a:extLst>
              </a:tr>
              <a:tr h="276509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800" b="0" i="0" u="none" strike="noStrike" kern="1200">
                          <a:latin typeface="Arial" pitchFamily="34"/>
                          <a:ea typeface="Microsoft YaHei" pitchFamily="2"/>
                          <a:cs typeface="Arial" pitchFamily="34"/>
                        </a:rPr>
                        <a:t>Площадь земельного участка,м2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800" b="0" i="0" u="none" strike="noStrike" kern="1200" dirty="0">
                          <a:latin typeface="Arial" pitchFamily="34"/>
                          <a:ea typeface="Microsoft YaHei" pitchFamily="2"/>
                          <a:cs typeface="Arial" pitchFamily="34"/>
                        </a:rPr>
                        <a:t>688896  (кадастровая стоимость 3265367руб.) Возможность сформировать участок до 70</a:t>
                      </a:r>
                      <a:r>
                        <a:rPr lang="ru-RU" sz="800" b="0" i="0" u="none" strike="noStrike" kern="1200" baseline="0" dirty="0">
                          <a:latin typeface="Arial" pitchFamily="34"/>
                          <a:ea typeface="Microsoft YaHei" pitchFamily="2"/>
                          <a:cs typeface="Arial" pitchFamily="34"/>
                        </a:rPr>
                        <a:t> га</a:t>
                      </a:r>
                      <a:endParaRPr lang="ru-RU" sz="800" b="0" i="0" u="none" strike="noStrike" kern="1200" dirty="0">
                        <a:latin typeface="Arial" pitchFamily="34"/>
                        <a:ea typeface="Microsoft YaHei" pitchFamily="2"/>
                        <a:cs typeface="Arial" pitchFamily="34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552413902"/>
                  </a:ext>
                </a:extLst>
              </a:tr>
              <a:tr h="179731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800" b="0" i="0" u="none" strike="noStrike" kern="1200">
                          <a:latin typeface="Arial" pitchFamily="34"/>
                          <a:ea typeface="Microsoft YaHei" pitchFamily="2"/>
                          <a:cs typeface="Arial" pitchFamily="34"/>
                        </a:rPr>
                        <a:t>Собственник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800" b="0" i="0" u="none" strike="noStrike" kern="1200">
                          <a:latin typeface="Arial" pitchFamily="34"/>
                          <a:ea typeface="Liberation Sans" pitchFamily="34"/>
                          <a:cs typeface="Arial" pitchFamily="34"/>
                        </a:rPr>
                        <a:t>Муниципальное образование г.Далматово</a:t>
                      </a: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2737040383"/>
                  </a:ext>
                </a:extLst>
              </a:tr>
              <a:tr h="179731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800" b="0" i="0" u="none" strike="noStrike" kern="1200">
                          <a:latin typeface="Arial" pitchFamily="34"/>
                          <a:ea typeface="Microsoft YaHei" pitchFamily="2"/>
                          <a:cs typeface="Arial" pitchFamily="34"/>
                        </a:rPr>
                        <a:t>Категория земель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800" b="0" i="0" u="none" strike="noStrike" kern="1200">
                          <a:latin typeface="Arial" pitchFamily="34"/>
                          <a:ea typeface="Liberation Sans" pitchFamily="34"/>
                          <a:cs typeface="Arial" pitchFamily="34"/>
                        </a:rPr>
                        <a:t>Земли сельскохозяйственного назначения</a:t>
                      </a: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3818353537"/>
                  </a:ext>
                </a:extLst>
              </a:tr>
              <a:tr h="276509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800" b="0" i="0" u="none" strike="noStrike" kern="1200">
                          <a:latin typeface="Arial" pitchFamily="34"/>
                          <a:ea typeface="Microsoft YaHei" pitchFamily="2"/>
                          <a:cs typeface="Arial" pitchFamily="34"/>
                        </a:rPr>
                        <a:t>Разрешенное использование земельного участка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800" b="0" i="0" u="none" strike="noStrike" kern="1200" dirty="0">
                          <a:latin typeface="Arial" pitchFamily="34"/>
                          <a:ea typeface="Liberation Sans" pitchFamily="34"/>
                          <a:cs typeface="Arial" pitchFamily="34"/>
                        </a:rPr>
                        <a:t>Сельскохозяйственное использование</a:t>
                      </a: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2003540573"/>
                  </a:ext>
                </a:extLst>
              </a:tr>
              <a:tr h="179731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800" b="0" i="0" u="none" strike="noStrike" kern="1200">
                          <a:latin typeface="Arial" pitchFamily="34"/>
                          <a:ea typeface="Microsoft YaHei" pitchFamily="2"/>
                          <a:cs typeface="Arial" pitchFamily="34"/>
                        </a:rPr>
                        <a:t>Территориальная зона (ПЗЗ)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800" b="0" i="0" u="none" strike="noStrike" kern="1200">
                          <a:latin typeface="Arial" pitchFamily="34"/>
                          <a:ea typeface="Microsoft YaHei" pitchFamily="2"/>
                          <a:cs typeface="Arial" pitchFamily="34"/>
                        </a:rPr>
                        <a:t>СХ-2 (Земли сельскохозяйственных угодий)</a:t>
                      </a: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3038374920"/>
                  </a:ext>
                </a:extLst>
              </a:tr>
              <a:tr h="179731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800" b="0" i="0" u="none" strike="noStrike" kern="1200">
                          <a:latin typeface="Arial" pitchFamily="34"/>
                          <a:ea typeface="Microsoft YaHei" pitchFamily="2"/>
                          <a:cs typeface="Arial" pitchFamily="34"/>
                        </a:rPr>
                        <a:t>Подъездные пути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800" b="0" i="0" u="none" strike="noStrike" kern="1200" dirty="0">
                          <a:latin typeface="Arial" pitchFamily="34"/>
                          <a:ea typeface="Microsoft YaHei" pitchFamily="2"/>
                          <a:cs typeface="Arial" pitchFamily="34"/>
                        </a:rPr>
                        <a:t>Дорога с твердым покрытием</a:t>
                      </a: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536173531"/>
                  </a:ext>
                </a:extLst>
              </a:tr>
              <a:tr h="393602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800" b="0" i="0" u="none" strike="noStrike" kern="1200">
                          <a:latin typeface="Arial" pitchFamily="34"/>
                          <a:ea typeface="Microsoft YaHei" pitchFamily="2"/>
                          <a:cs typeface="Arial" pitchFamily="34"/>
                        </a:rPr>
                        <a:t>Электроснабжение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Arial" pitchFamily="34"/>
                          <a:ea typeface="Liberation Sans" pitchFamily="34"/>
                          <a:cs typeface="Arial" pitchFamily="34"/>
                        </a:rPr>
                        <a:t>Требуется строительство ВЛ-10кВ протяженностью примерно 300 м, необходимо строительство КТП-10/0,4кВ мощностью по расчетам. Максимальная (допустимая к подключению) мощность 0,6МВт.</a:t>
                      </a:r>
                      <a:r>
                        <a:rPr lang="ru-RU" sz="800" b="0" i="0" u="none" strike="noStrike" kern="1200" dirty="0">
                          <a:latin typeface="Arial" pitchFamily="34"/>
                          <a:ea typeface="Liberation Sans" pitchFamily="34"/>
                          <a:cs typeface="Arial" pitchFamily="34"/>
                        </a:rPr>
                        <a:t> </a:t>
                      </a: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3252930256"/>
                  </a:ext>
                </a:extLst>
              </a:tr>
              <a:tr h="276509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800" b="0" i="0" u="none" strike="noStrike" kern="1200">
                          <a:latin typeface="Arial" pitchFamily="34"/>
                          <a:ea typeface="Microsoft YaHei" pitchFamily="2"/>
                          <a:cs typeface="Arial" pitchFamily="34"/>
                        </a:rPr>
                        <a:t>Газоснабжение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800" b="0" i="0" u="none" strike="noStrike" kern="1200">
                          <a:latin typeface="Arial" pitchFamily="34"/>
                          <a:ea typeface="Liberation Sans" pitchFamily="34"/>
                          <a:cs typeface="Arial" pitchFamily="34"/>
                        </a:rPr>
                        <a:t> Подключение возможно от газопровода высокого давления (Р=0,6МПа) Нижний Яр, расстояние 4 км. Максимальные объемы потребления 3000 м3/ч</a:t>
                      </a: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255287454"/>
                  </a:ext>
                </a:extLst>
              </a:tr>
              <a:tr h="297825"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>
                          <a:solidFill>
                            <a:srgbClr val="000000"/>
                          </a:solidFill>
                          <a:latin typeface="Arial" pitchFamily="34"/>
                          <a:cs typeface="Arial" pitchFamily="34"/>
                        </a:rPr>
                        <a:t>Водоснабжение </a:t>
                      </a:r>
                    </a:p>
                  </a:txBody>
                  <a:tcPr marL="7491" marR="7491" marT="7491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fontAlgn="auto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800" b="0" kern="1200">
                          <a:solidFill>
                            <a:srgbClr val="000000"/>
                          </a:solidFill>
                          <a:latin typeface="Arial" pitchFamily="34"/>
                          <a:cs typeface="Arial" pitchFamily="34"/>
                        </a:rPr>
                        <a:t>Возможность организации артезианской скважины.</a:t>
                      </a:r>
                      <a:r>
                        <a:rPr lang="ru-RU" sz="800" b="0" kern="1200" baseline="0">
                          <a:solidFill>
                            <a:srgbClr val="000000"/>
                          </a:solidFill>
                          <a:latin typeface="Arial" pitchFamily="34"/>
                          <a:cs typeface="Arial" pitchFamily="34"/>
                        </a:rPr>
                        <a:t> Точную информацию о количестве и качестве подземных вод можно получить только по результатам геологоразведочных работ. </a:t>
                      </a:r>
                      <a:endParaRPr lang="ru-RU" sz="800" b="0" kern="1200">
                        <a:solidFill>
                          <a:srgbClr val="000000"/>
                        </a:solidFill>
                        <a:latin typeface="Arial" pitchFamily="34"/>
                        <a:cs typeface="Arial" pitchFamily="34"/>
                      </a:endParaRPr>
                    </a:p>
                  </a:txBody>
                  <a:tcPr marL="7491" marR="7491" marT="7491" marB="0"/>
                </a:tc>
                <a:extLst>
                  <a:ext uri="{0D108BD9-81ED-4DB2-BD59-A6C34878D82A}">
                    <a16:rowId xmlns:a16="http://schemas.microsoft.com/office/drawing/2014/main" val="517221563"/>
                  </a:ext>
                </a:extLst>
              </a:tr>
              <a:tr h="142927"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>
                          <a:solidFill>
                            <a:srgbClr val="000000"/>
                          </a:solidFill>
                          <a:latin typeface="Arial" pitchFamily="34"/>
                          <a:cs typeface="Arial" pitchFamily="34"/>
                        </a:rPr>
                        <a:t>Водоотведение</a:t>
                      </a:r>
                    </a:p>
                  </a:txBody>
                  <a:tcPr marL="7491" marR="7491" marT="7491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fontAlgn="auto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800" b="0" kern="1200">
                          <a:solidFill>
                            <a:srgbClr val="000000"/>
                          </a:solidFill>
                          <a:latin typeface="Arial" pitchFamily="34"/>
                          <a:cs typeface="Arial" pitchFamily="34"/>
                        </a:rPr>
                        <a:t> Возможно строительство локальной канализации с отводом нечистот в септик.</a:t>
                      </a:r>
                    </a:p>
                  </a:txBody>
                  <a:tcPr marL="7491" marR="7491" marT="7491" marB="0"/>
                </a:tc>
                <a:extLst>
                  <a:ext uri="{0D108BD9-81ED-4DB2-BD59-A6C34878D82A}">
                    <a16:rowId xmlns:a16="http://schemas.microsoft.com/office/drawing/2014/main" val="2682081"/>
                  </a:ext>
                </a:extLst>
              </a:tr>
              <a:tr h="414979"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/>
                          <a:cs typeface="Arial" pitchFamily="34"/>
                        </a:rPr>
                        <a:t>Механизм предоставления инвестиционной площадки</a:t>
                      </a:r>
                      <a:endParaRPr lang="ru-RU" sz="800" b="0" dirty="0">
                        <a:latin typeface="Arial" pitchFamily="34"/>
                        <a:ea typeface="PT Astra Serif" pitchFamily="18"/>
                        <a:cs typeface="Arial" pitchFamily="34"/>
                      </a:endParaRPr>
                    </a:p>
                  </a:txBody>
                  <a:tcPr marL="7491" marR="7491" marT="7491" marB="0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800" b="0" kern="1200" dirty="0">
                          <a:latin typeface="Arial" pitchFamily="34"/>
                          <a:cs typeface="Arial" pitchFamily="34"/>
                        </a:rPr>
                        <a:t>1) Предоставление земельного участка в аренду без проведения торгов в целях</a:t>
                      </a:r>
                      <a:r>
                        <a:rPr lang="ru-RU" sz="800" b="0" kern="1200" baseline="0" dirty="0">
                          <a:latin typeface="Arial" pitchFamily="34"/>
                          <a:cs typeface="Arial" pitchFamily="34"/>
                        </a:rPr>
                        <a:t> </a:t>
                      </a:r>
                      <a:r>
                        <a:rPr lang="ru-RU" sz="800" b="0" kern="1200" dirty="0">
                          <a:latin typeface="Arial" pitchFamily="34"/>
                          <a:cs typeface="Arial" pitchFamily="34"/>
                        </a:rPr>
                        <a:t>реализации масштабных инвестиционных проектов</a:t>
                      </a:r>
                      <a:r>
                        <a:rPr lang="ru-RU" sz="800" b="0" kern="1200" baseline="0" dirty="0">
                          <a:latin typeface="Arial" pitchFamily="34"/>
                          <a:cs typeface="Arial" pitchFamily="34"/>
                        </a:rPr>
                        <a:t> </a:t>
                      </a:r>
                      <a:r>
                        <a:rPr lang="ru-RU" sz="800" b="0" kern="1200" dirty="0">
                          <a:latin typeface="Arial" pitchFamily="34"/>
                          <a:cs typeface="Arial" pitchFamily="34"/>
                        </a:rPr>
                        <a:t>с последующим правом выкупа;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800" b="0" kern="1200" dirty="0">
                          <a:latin typeface="Arial" pitchFamily="34"/>
                          <a:cs typeface="Arial" pitchFamily="34"/>
                        </a:rPr>
                        <a:t>2)Аукцион по аренде/собственности земельных участков</a:t>
                      </a:r>
                      <a:endParaRPr lang="ru-RU" sz="800" b="0" dirty="0">
                        <a:solidFill>
                          <a:srgbClr val="000000"/>
                        </a:solidFill>
                        <a:latin typeface="Arial" pitchFamily="34"/>
                        <a:ea typeface="PT Astra Serif" pitchFamily="18"/>
                        <a:cs typeface="Arial" pitchFamily="34"/>
                      </a:endParaRPr>
                    </a:p>
                  </a:txBody>
                  <a:tcPr marL="7491" marR="7491" marT="7491" marB="0"/>
                </a:tc>
                <a:extLst>
                  <a:ext uri="{0D108BD9-81ED-4DB2-BD59-A6C34878D82A}">
                    <a16:rowId xmlns:a16="http://schemas.microsoft.com/office/drawing/2014/main" val="2027174321"/>
                  </a:ext>
                </a:extLst>
              </a:tr>
              <a:tr h="179731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800" b="0" i="0" u="none" strike="noStrike" kern="1200">
                          <a:latin typeface="Arial" pitchFamily="34"/>
                          <a:ea typeface="Microsoft YaHei" pitchFamily="2"/>
                          <a:cs typeface="Arial" pitchFamily="34"/>
                        </a:rPr>
                        <a:t>СЗЗ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just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800" b="0" i="0" u="none" strike="noStrike" kern="1200" dirty="0">
                          <a:latin typeface="Arial" pitchFamily="34"/>
                          <a:ea typeface="Microsoft YaHei" pitchFamily="2"/>
                          <a:cs typeface="Arial" pitchFamily="34"/>
                        </a:rPr>
                        <a:t>Санитарно-защитная зона – 300 м до жилых домов</a:t>
                      </a: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105038184"/>
                  </a:ext>
                </a:extLst>
              </a:tr>
            </a:tbl>
          </a:graphicData>
        </a:graphic>
      </p:graphicFrame>
      <p:sp>
        <p:nvSpPr>
          <p:cNvPr id="20" name="object 3"/>
          <p:cNvSpPr/>
          <p:nvPr/>
        </p:nvSpPr>
        <p:spPr>
          <a:xfrm>
            <a:off x="0" y="0"/>
            <a:ext cx="4955869" cy="1241721"/>
          </a:xfrm>
          <a:custGeom>
            <a:avLst/>
            <a:gdLst/>
            <a:ahLst/>
            <a:cxnLst/>
            <a:rect l="l" t="t" r="r" b="b"/>
            <a:pathLst>
              <a:path w="4775200" h="1216025">
                <a:moveTo>
                  <a:pt x="783162" y="0"/>
                </a:moveTo>
                <a:lnTo>
                  <a:pt x="464165" y="1771"/>
                </a:lnTo>
                <a:lnTo>
                  <a:pt x="0" y="288671"/>
                </a:lnTo>
                <a:lnTo>
                  <a:pt x="0" y="519810"/>
                </a:lnTo>
                <a:lnTo>
                  <a:pt x="829003" y="1215918"/>
                </a:lnTo>
                <a:lnTo>
                  <a:pt x="4774971" y="1201813"/>
                </a:lnTo>
                <a:lnTo>
                  <a:pt x="1663091" y="731625"/>
                </a:lnTo>
                <a:lnTo>
                  <a:pt x="783162" y="0"/>
                </a:lnTo>
                <a:close/>
              </a:path>
            </a:pathLst>
          </a:custGeom>
          <a:solidFill>
            <a:srgbClr val="52A138"/>
          </a:solidFill>
          <a:ln>
            <a:solidFill>
              <a:srgbClr val="52A138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0" tIns="0" rIns="0" bIns="0" rtlCol="0"/>
          <a:lstStyle/>
          <a:p>
            <a:pPr marL="0" marR="0" lvl="0" indent="0" algn="l" defTabSz="967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4" b="0" i="0" u="none" strike="noStrike" kern="1200" cap="none" spc="0" normalizeH="0" baseline="0" noProof="0">
              <a:ln>
                <a:noFill/>
              </a:ln>
              <a:solidFill>
                <a:srgbClr val="ED52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1" y="578158"/>
            <a:ext cx="5624136" cy="828790"/>
          </a:xfrm>
          <a:custGeom>
            <a:avLst/>
            <a:gdLst/>
            <a:ahLst/>
            <a:cxnLst/>
            <a:rect l="l" t="t" r="r" b="b"/>
            <a:pathLst>
              <a:path w="9635490" h="746760">
                <a:moveTo>
                  <a:pt x="9635382" y="0"/>
                </a:moveTo>
                <a:lnTo>
                  <a:pt x="0" y="0"/>
                </a:lnTo>
                <a:lnTo>
                  <a:pt x="904855" y="744354"/>
                </a:lnTo>
                <a:lnTo>
                  <a:pt x="9635382" y="746522"/>
                </a:lnTo>
                <a:lnTo>
                  <a:pt x="963538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bject 5"/>
          <p:cNvSpPr/>
          <p:nvPr/>
        </p:nvSpPr>
        <p:spPr>
          <a:xfrm>
            <a:off x="0" y="0"/>
            <a:ext cx="1195754" cy="480262"/>
          </a:xfrm>
          <a:custGeom>
            <a:avLst/>
            <a:gdLst/>
            <a:ahLst/>
            <a:cxnLst/>
            <a:rect l="l" t="t" r="r" b="b"/>
            <a:pathLst>
              <a:path w="1056640" h="454025">
                <a:moveTo>
                  <a:pt x="507743" y="0"/>
                </a:moveTo>
                <a:lnTo>
                  <a:pt x="0" y="1197"/>
                </a:lnTo>
                <a:lnTo>
                  <a:pt x="0" y="453595"/>
                </a:lnTo>
                <a:lnTo>
                  <a:pt x="1056614" y="453595"/>
                </a:lnTo>
                <a:lnTo>
                  <a:pt x="507743" y="0"/>
                </a:lnTo>
                <a:close/>
              </a:path>
            </a:pathLst>
          </a:custGeom>
          <a:solidFill>
            <a:srgbClr val="C2C5BE"/>
          </a:solidFill>
          <a:ln>
            <a:solidFill>
              <a:srgbClr val="C2C5B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1"/>
          <p:cNvSpPr txBox="1"/>
          <p:nvPr/>
        </p:nvSpPr>
        <p:spPr>
          <a:xfrm>
            <a:off x="1064922" y="830882"/>
            <a:ext cx="3890947" cy="31730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50" tIns="40820" rIns="81650" bIns="40820" anchor="t" anchorCtr="0" compatLnSpc="0">
            <a:noAutofit/>
          </a:bodyPr>
          <a:lstStyle/>
          <a:p>
            <a:pPr defTabSz="8295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dirty="0">
                <a:solidFill>
                  <a:srgbClr val="FFFFFF"/>
                </a:solidFill>
                <a:latin typeface="Liberation Sans" pitchFamily="34"/>
                <a:ea typeface="Microsoft YaHei" pitchFamily="2"/>
                <a:cs typeface="Mangal" pitchFamily="2"/>
              </a:rPr>
              <a:t>КУРГАНСКАЯ ОБЛАСТЬ, ДАЛМАТОВСКИЙ РАЙОН</a:t>
            </a:r>
          </a:p>
        </p:txBody>
      </p:sp>
      <p:sp>
        <p:nvSpPr>
          <p:cNvPr id="25" name="Прямоугольник 20"/>
          <p:cNvSpPr/>
          <p:nvPr/>
        </p:nvSpPr>
        <p:spPr>
          <a:xfrm>
            <a:off x="5929509" y="3961963"/>
            <a:ext cx="5708072" cy="255084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земельного участка без проведения торгов.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мероприятий программы поддержки начинающих фермеров возможно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получить грант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размере до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5,0 млн. рублей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на условиях 10% долевого финансирования целевых расходов за счет собственных средств крестьянского (фермерского) хозяйства.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Возмещение до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50 %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затрат на приобретение оборудования для животноводства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строительстве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молочно-товарной фермы до 400 голов коров но не более 30 млн. руб.;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Субсидирование до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25 %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затрат на строительство молочных комплексов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голов коров;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Возмещение до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65 %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затрат, понесенных в связи с приобретением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молодняка сельскохозяйственных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животных;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Получение льготных краткосрочных кредитов до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направленных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развитие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отрасли животноводства по следующим направлениям: на приобретение молодняка сельскохозяйственных животных, кормов, ветеринарных препаратов.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Возмещение части затрат на 1 килограмм реализованного и (или) отгруженного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собственную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переработку коровьего молока;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Субсидии на техническое перевооружение производства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сельскохозяйственных товаропроизводителей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приоритетных отраслей животноводства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кормозаготовительную технику и оборудование, оборудование для ферм 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Субсидирование на приобретение не племенного скота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60 %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 стоимости,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приобретении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20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голов</a:t>
            </a:r>
          </a:p>
          <a:p>
            <a:pPr defTabSz="8295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816" dirty="0" smtClean="0">
              <a:solidFill>
                <a:srgbClr val="000000"/>
              </a:solidFill>
              <a:latin typeface="Calibri"/>
            </a:endParaRPr>
          </a:p>
          <a:p>
            <a:pPr defTabSz="8295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816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414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1020232" y="172507"/>
            <a:ext cx="4909277" cy="2320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6449" rIns="0" bIns="0" anchor="t" anchorCtr="0" compatLnSpc="1">
            <a:spAutoFit/>
          </a:bodyPr>
          <a:lstStyle/>
          <a:p>
            <a:pPr marL="12186" algn="ctr" defTabSz="414772">
              <a:spcBef>
                <a:spcPts val="132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spc="38" dirty="0" smtClean="0">
                <a:solidFill>
                  <a:srgbClr val="1F4E79"/>
                </a:solidFill>
                <a:latin typeface="Arial"/>
                <a:cs typeface="Arial"/>
              </a:rPr>
              <a:t>НЕИСПОЛЬЗУЕМЫЕ ЗЕМЕЛЬНЫЕ УЧАСТКИ</a:t>
            </a:r>
            <a:endParaRPr lang="ru-RU" sz="1400" dirty="0">
              <a:solidFill>
                <a:srgbClr val="1F4E79"/>
              </a:solidFill>
              <a:latin typeface="Arial"/>
              <a:cs typeface="Arial"/>
            </a:endParaRPr>
          </a:p>
        </p:txBody>
      </p:sp>
      <p:graphicFrame>
        <p:nvGraphicFramePr>
          <p:cNvPr id="18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064283"/>
              </p:ext>
            </p:extLst>
          </p:nvPr>
        </p:nvGraphicFramePr>
        <p:xfrm>
          <a:off x="5788039" y="620860"/>
          <a:ext cx="5869955" cy="3418020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2674474">
                  <a:extLst>
                    <a:ext uri="{9D8B030D-6E8A-4147-A177-3AD203B41FA5}">
                      <a16:colId xmlns:a16="http://schemas.microsoft.com/office/drawing/2014/main" val="4092000588"/>
                    </a:ext>
                  </a:extLst>
                </a:gridCol>
                <a:gridCol w="3195481">
                  <a:extLst>
                    <a:ext uri="{9D8B030D-6E8A-4147-A177-3AD203B41FA5}">
                      <a16:colId xmlns:a16="http://schemas.microsoft.com/office/drawing/2014/main" val="3854118759"/>
                    </a:ext>
                  </a:extLst>
                </a:gridCol>
              </a:tblGrid>
              <a:tr h="276509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Кадастровый номер земельного участка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45:04:012601:121 (удаленность от производственной</a:t>
                      </a: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площадки 17 км)</a:t>
                      </a:r>
                      <a:endParaRPr lang="ru-RU" sz="1000" b="0" i="0" u="none" strike="noStrike" kern="1200" dirty="0">
                        <a:latin typeface="Arial" pitchFamily="34" charset="0"/>
                        <a:ea typeface="Liberation Sans" pitchFamily="34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3425408956"/>
                  </a:ext>
                </a:extLst>
              </a:tr>
              <a:tr h="276509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Площадь земельного </a:t>
                      </a: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участка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Пашня - 6 тыс. </a:t>
                      </a: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га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552413902"/>
                  </a:ext>
                </a:extLst>
              </a:tr>
              <a:tr h="179731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Собственник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Муниципальная собственность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Есть обременение на строительство от Минобороны</a:t>
                      </a: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2737040383"/>
                  </a:ext>
                </a:extLst>
              </a:tr>
              <a:tr h="179731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Категория земель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Земли сельскохозяйственного назначения</a:t>
                      </a: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3818353537"/>
                  </a:ext>
                </a:extLst>
              </a:tr>
              <a:tr h="276509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Разрешенное использование земельного участка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Для</a:t>
                      </a: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сельскохозяйственного использования (выращивание</a:t>
                      </a: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сельскохозяйственных культур)</a:t>
                      </a:r>
                      <a:endParaRPr lang="ru-RU" sz="1000" b="0" i="0" u="none" strike="noStrike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2003540573"/>
                  </a:ext>
                </a:extLst>
              </a:tr>
              <a:tr h="276509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Стоимость аренды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 га 350 руб. год</a:t>
                      </a:r>
                    </a:p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1000" b="0" i="0" u="none" strike="noStrike" kern="1200" dirty="0">
                        <a:latin typeface="Arial" pitchFamily="34" charset="0"/>
                        <a:ea typeface="Liberation Sans" pitchFamily="34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255287454"/>
                  </a:ext>
                </a:extLst>
              </a:tr>
              <a:tr h="142927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Показатель почвенного плодородия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85725" algn="l" defTabSz="914400" rtl="0" fontAlgn="auto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0,74</a:t>
                      </a:r>
                      <a:endParaRPr lang="ru-RU" sz="1000" b="0" kern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91" marR="7491" marT="7491" marB="0"/>
                </a:tc>
                <a:extLst>
                  <a:ext uri="{0D108BD9-81ED-4DB2-BD59-A6C34878D82A}">
                    <a16:rowId xmlns:a16="http://schemas.microsoft.com/office/drawing/2014/main" val="2682081"/>
                  </a:ext>
                </a:extLst>
              </a:tr>
              <a:tr h="414979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Урожайность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85725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PT Astra Serif" pitchFamily="18"/>
                          <a:cs typeface="Arial" pitchFamily="34" charset="0"/>
                        </a:rPr>
                        <a:t>Зерновые, зернобобовые - 16,14 ц/га</a:t>
                      </a:r>
                    </a:p>
                    <a:p>
                      <a:pPr marL="85725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PT Astra Serif" pitchFamily="18"/>
                          <a:cs typeface="Arial" pitchFamily="34" charset="0"/>
                        </a:rPr>
                        <a:t>Однолетние травы на зеленый корм - 55,3 ц/га</a:t>
                      </a:r>
                    </a:p>
                    <a:p>
                      <a:pPr marL="85725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PT Astra Serif" pitchFamily="18"/>
                          <a:cs typeface="Arial" pitchFamily="34" charset="0"/>
                        </a:rPr>
                        <a:t>Кукуруза на корм - 121,6 ц/га</a:t>
                      </a:r>
                      <a:endParaRPr lang="ru-RU" sz="1000" b="0" dirty="0">
                        <a:solidFill>
                          <a:srgbClr val="000000"/>
                        </a:solidFill>
                        <a:latin typeface="Arial" pitchFamily="34" charset="0"/>
                        <a:ea typeface="PT Astra Serif" pitchFamily="18"/>
                        <a:cs typeface="Arial" pitchFamily="34" charset="0"/>
                      </a:endParaRPr>
                    </a:p>
                  </a:txBody>
                  <a:tcPr marL="7491" marR="7491" marT="7491" marB="0"/>
                </a:tc>
                <a:extLst>
                  <a:ext uri="{0D108BD9-81ED-4DB2-BD59-A6C34878D82A}">
                    <a16:rowId xmlns:a16="http://schemas.microsoft.com/office/drawing/2014/main" val="2027174321"/>
                  </a:ext>
                </a:extLst>
              </a:tr>
              <a:tr h="179731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Последний год использования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2014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105038184"/>
                  </a:ext>
                </a:extLst>
              </a:tr>
              <a:tr h="179731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Механизм предоставления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Заключение договора аренды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0" name="object 3"/>
          <p:cNvSpPr/>
          <p:nvPr/>
        </p:nvSpPr>
        <p:spPr>
          <a:xfrm>
            <a:off x="0" y="0"/>
            <a:ext cx="4955869" cy="1241721"/>
          </a:xfrm>
          <a:custGeom>
            <a:avLst/>
            <a:gdLst/>
            <a:ahLst/>
            <a:cxnLst/>
            <a:rect l="l" t="t" r="r" b="b"/>
            <a:pathLst>
              <a:path w="4775200" h="1216025">
                <a:moveTo>
                  <a:pt x="783162" y="0"/>
                </a:moveTo>
                <a:lnTo>
                  <a:pt x="464165" y="1771"/>
                </a:lnTo>
                <a:lnTo>
                  <a:pt x="0" y="288671"/>
                </a:lnTo>
                <a:lnTo>
                  <a:pt x="0" y="519810"/>
                </a:lnTo>
                <a:lnTo>
                  <a:pt x="829003" y="1215918"/>
                </a:lnTo>
                <a:lnTo>
                  <a:pt x="4774971" y="1201813"/>
                </a:lnTo>
                <a:lnTo>
                  <a:pt x="1663091" y="731625"/>
                </a:lnTo>
                <a:lnTo>
                  <a:pt x="783162" y="0"/>
                </a:lnTo>
                <a:close/>
              </a:path>
            </a:pathLst>
          </a:custGeom>
          <a:solidFill>
            <a:srgbClr val="52A138"/>
          </a:solidFill>
          <a:ln>
            <a:solidFill>
              <a:srgbClr val="52A138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0" tIns="0" rIns="0" bIns="0" rtlCol="0"/>
          <a:lstStyle/>
          <a:p>
            <a:pPr marL="0" marR="0" lvl="0" indent="0" algn="l" defTabSz="967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4" b="0" i="0" u="none" strike="noStrike" kern="1200" cap="none" spc="0" normalizeH="0" baseline="0" noProof="0">
              <a:ln>
                <a:noFill/>
              </a:ln>
              <a:solidFill>
                <a:srgbClr val="ED52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1" y="578158"/>
            <a:ext cx="5624136" cy="828790"/>
          </a:xfrm>
          <a:custGeom>
            <a:avLst/>
            <a:gdLst/>
            <a:ahLst/>
            <a:cxnLst/>
            <a:rect l="l" t="t" r="r" b="b"/>
            <a:pathLst>
              <a:path w="9635490" h="746760">
                <a:moveTo>
                  <a:pt x="9635382" y="0"/>
                </a:moveTo>
                <a:lnTo>
                  <a:pt x="0" y="0"/>
                </a:lnTo>
                <a:lnTo>
                  <a:pt x="904855" y="744354"/>
                </a:lnTo>
                <a:lnTo>
                  <a:pt x="9635382" y="746522"/>
                </a:lnTo>
                <a:lnTo>
                  <a:pt x="963538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bject 5"/>
          <p:cNvSpPr/>
          <p:nvPr/>
        </p:nvSpPr>
        <p:spPr>
          <a:xfrm>
            <a:off x="0" y="0"/>
            <a:ext cx="1195754" cy="480262"/>
          </a:xfrm>
          <a:custGeom>
            <a:avLst/>
            <a:gdLst/>
            <a:ahLst/>
            <a:cxnLst/>
            <a:rect l="l" t="t" r="r" b="b"/>
            <a:pathLst>
              <a:path w="1056640" h="454025">
                <a:moveTo>
                  <a:pt x="507743" y="0"/>
                </a:moveTo>
                <a:lnTo>
                  <a:pt x="0" y="1197"/>
                </a:lnTo>
                <a:lnTo>
                  <a:pt x="0" y="453595"/>
                </a:lnTo>
                <a:lnTo>
                  <a:pt x="1056614" y="453595"/>
                </a:lnTo>
                <a:lnTo>
                  <a:pt x="507743" y="0"/>
                </a:lnTo>
                <a:close/>
              </a:path>
            </a:pathLst>
          </a:custGeom>
          <a:solidFill>
            <a:srgbClr val="C2C5BE"/>
          </a:solidFill>
          <a:ln>
            <a:solidFill>
              <a:srgbClr val="C2C5B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1"/>
          <p:cNvSpPr txBox="1"/>
          <p:nvPr/>
        </p:nvSpPr>
        <p:spPr>
          <a:xfrm>
            <a:off x="1064922" y="830882"/>
            <a:ext cx="3890947" cy="31730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50" tIns="40820" rIns="81650" bIns="40820" anchor="t" anchorCtr="0" compatLnSpc="0">
            <a:noAutofit/>
          </a:bodyPr>
          <a:lstStyle/>
          <a:p>
            <a:pPr defTabSz="8295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dirty="0">
                <a:solidFill>
                  <a:srgbClr val="FFFFFF"/>
                </a:solidFill>
                <a:latin typeface="Liberation Sans" pitchFamily="34"/>
                <a:ea typeface="Microsoft YaHei" pitchFamily="2"/>
                <a:cs typeface="Mangal" pitchFamily="2"/>
              </a:rPr>
              <a:t>КУРГАНСКАЯ </a:t>
            </a:r>
            <a:r>
              <a:rPr lang="ru-RU" sz="1200" b="1" dirty="0" smtClean="0">
                <a:solidFill>
                  <a:srgbClr val="FFFFFF"/>
                </a:solidFill>
                <a:latin typeface="Liberation Sans" pitchFamily="34"/>
                <a:ea typeface="Microsoft YaHei" pitchFamily="2"/>
                <a:cs typeface="Mangal" pitchFamily="2"/>
              </a:rPr>
              <a:t>ОБЛАСТЬ, ДАЛМАТОВСКИЙ </a:t>
            </a:r>
            <a:r>
              <a:rPr lang="ru-RU" sz="1200" b="1" dirty="0">
                <a:solidFill>
                  <a:srgbClr val="FFFFFF"/>
                </a:solidFill>
                <a:latin typeface="Liberation Sans" pitchFamily="34"/>
                <a:ea typeface="Microsoft YaHei" pitchFamily="2"/>
                <a:cs typeface="Mangal" pitchFamily="2"/>
              </a:rPr>
              <a:t>РАЙОН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90" y="4485736"/>
            <a:ext cx="8083091" cy="22859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416" y="1567853"/>
            <a:ext cx="4022907" cy="29763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Рисунок 2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958" y="3776010"/>
            <a:ext cx="2626847" cy="28457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05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9"/>
          <p:cNvGraphicFramePr>
            <a:graphicFrameLocks noGrp="1"/>
          </p:cNvGraphicFramePr>
          <p:nvPr>
            <p:extLst/>
          </p:nvPr>
        </p:nvGraphicFramePr>
        <p:xfrm>
          <a:off x="5873843" y="85588"/>
          <a:ext cx="6002491" cy="3732264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2027642">
                  <a:extLst>
                    <a:ext uri="{9D8B030D-6E8A-4147-A177-3AD203B41FA5}">
                      <a16:colId xmlns:a16="http://schemas.microsoft.com/office/drawing/2014/main" val="1056179052"/>
                    </a:ext>
                  </a:extLst>
                </a:gridCol>
                <a:gridCol w="3974849">
                  <a:extLst>
                    <a:ext uri="{9D8B030D-6E8A-4147-A177-3AD203B41FA5}">
                      <a16:colId xmlns:a16="http://schemas.microsoft.com/office/drawing/2014/main" val="481643610"/>
                    </a:ext>
                  </a:extLst>
                </a:gridCol>
              </a:tblGrid>
              <a:tr h="401127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800" b="0" i="0" u="none" strike="noStrike" kern="1200" dirty="0">
                          <a:latin typeface="Arial" pitchFamily="34"/>
                          <a:ea typeface="Microsoft YaHei" pitchFamily="2"/>
                          <a:cs typeface="Arial" pitchFamily="34"/>
                        </a:rPr>
                        <a:t>Площадь земельного участка</a:t>
                      </a:r>
                      <a:r>
                        <a:rPr lang="ru-RU" sz="800" b="0" i="0" u="none" strike="noStrike" kern="1200" dirty="0" smtClean="0">
                          <a:latin typeface="Arial" pitchFamily="34"/>
                          <a:ea typeface="Microsoft YaHei" pitchFamily="2"/>
                          <a:cs typeface="Arial" pitchFamily="34"/>
                        </a:rPr>
                        <a:t>,</a:t>
                      </a:r>
                      <a:endParaRPr lang="ru-RU" sz="800" b="0" i="0" u="none" strike="noStrike" kern="1200" dirty="0">
                        <a:latin typeface="Arial" pitchFamily="34"/>
                        <a:ea typeface="Microsoft YaHei" pitchFamily="2"/>
                        <a:cs typeface="Arial" pitchFamily="34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ru-RU" sz="800" b="0" i="0" kern="1200" dirty="0">
                          <a:solidFill>
                            <a:srgbClr val="000000"/>
                          </a:solidFill>
                          <a:latin typeface="Arial" pitchFamily="34"/>
                          <a:cs typeface="Arial" pitchFamily="34"/>
                        </a:rPr>
                        <a:t>Возможно</a:t>
                      </a:r>
                      <a:r>
                        <a:rPr lang="ru-RU" sz="800" b="0" i="0" kern="1200" baseline="0" dirty="0">
                          <a:solidFill>
                            <a:srgbClr val="000000"/>
                          </a:solidFill>
                          <a:latin typeface="Arial" pitchFamily="34"/>
                          <a:cs typeface="Arial" pitchFamily="34"/>
                        </a:rPr>
                        <a:t> </a:t>
                      </a:r>
                      <a:r>
                        <a:rPr lang="ru-RU" sz="800" b="0" i="0" kern="1200" dirty="0">
                          <a:solidFill>
                            <a:srgbClr val="000000"/>
                          </a:solidFill>
                          <a:latin typeface="Arial" pitchFamily="34"/>
                          <a:cs typeface="Arial" pitchFamily="34"/>
                        </a:rPr>
                        <a:t>формирование двух</a:t>
                      </a:r>
                      <a:r>
                        <a:rPr lang="ru-RU" sz="800" b="0" i="0" kern="1200" baseline="0" dirty="0">
                          <a:solidFill>
                            <a:srgbClr val="000000"/>
                          </a:solidFill>
                          <a:latin typeface="Arial" pitchFamily="34"/>
                          <a:cs typeface="Arial" pitchFamily="34"/>
                        </a:rPr>
                        <a:t> у</a:t>
                      </a:r>
                      <a:r>
                        <a:rPr lang="ru-RU" sz="800" b="0" i="0" kern="1200" dirty="0">
                          <a:solidFill>
                            <a:srgbClr val="000000"/>
                          </a:solidFill>
                          <a:latin typeface="Arial" pitchFamily="34"/>
                          <a:cs typeface="Arial" pitchFamily="34"/>
                        </a:rPr>
                        <a:t>частков</a:t>
                      </a:r>
                      <a:r>
                        <a:rPr lang="ru-RU" sz="800" b="0" i="0" kern="1200" baseline="0" dirty="0">
                          <a:solidFill>
                            <a:srgbClr val="000000"/>
                          </a:solidFill>
                          <a:latin typeface="Arial" pitchFamily="34"/>
                          <a:cs typeface="Arial" pitchFamily="34"/>
                        </a:rPr>
                        <a:t> д</a:t>
                      </a:r>
                      <a:r>
                        <a:rPr lang="ru-RU" sz="800" b="0" i="0" kern="1200" dirty="0">
                          <a:solidFill>
                            <a:srgbClr val="000000"/>
                          </a:solidFill>
                          <a:latin typeface="Arial" pitchFamily="34"/>
                          <a:cs typeface="Arial" pitchFamily="34"/>
                        </a:rPr>
                        <a:t>ля</a:t>
                      </a:r>
                      <a:r>
                        <a:rPr lang="ru-RU" sz="800" b="0" i="0" kern="1200" baseline="0" dirty="0">
                          <a:solidFill>
                            <a:srgbClr val="000000"/>
                          </a:solidFill>
                          <a:latin typeface="Arial" pitchFamily="34"/>
                          <a:cs typeface="Arial" pitchFamily="34"/>
                        </a:rPr>
                        <a:t> </a:t>
                      </a:r>
                      <a:r>
                        <a:rPr lang="ru-RU" sz="800" b="0" i="0" kern="1200" dirty="0">
                          <a:solidFill>
                            <a:srgbClr val="000000"/>
                          </a:solidFill>
                          <a:latin typeface="Arial" pitchFamily="34"/>
                          <a:cs typeface="Arial" pitchFamily="34"/>
                        </a:rPr>
                        <a:t>строительства фермы: участок №1 – 8 га., вблизи от</a:t>
                      </a:r>
                    </a:p>
                    <a:p>
                      <a:pPr lvl="0" algn="l"/>
                      <a:r>
                        <a:rPr lang="ru-RU" sz="800" b="0" i="0" kern="1200" dirty="0">
                          <a:solidFill>
                            <a:srgbClr val="000000"/>
                          </a:solidFill>
                          <a:latin typeface="Arial" pitchFamily="34"/>
                          <a:cs typeface="Arial" pitchFamily="34"/>
                        </a:rPr>
                        <a:t>автодороги </a:t>
                      </a:r>
                      <a:r>
                        <a:rPr lang="ru-RU" sz="800" b="0" i="0" kern="1200" dirty="0" err="1">
                          <a:solidFill>
                            <a:srgbClr val="000000"/>
                          </a:solidFill>
                          <a:latin typeface="Arial" pitchFamily="34"/>
                          <a:cs typeface="Arial" pitchFamily="34"/>
                        </a:rPr>
                        <a:t>Катайск-Шутино</a:t>
                      </a:r>
                      <a:r>
                        <a:rPr lang="ru-RU" sz="800" b="0" i="0" kern="1200" dirty="0">
                          <a:solidFill>
                            <a:srgbClr val="000000"/>
                          </a:solidFill>
                          <a:latin typeface="Arial" pitchFamily="34"/>
                          <a:cs typeface="Arial" pitchFamily="34"/>
                        </a:rPr>
                        <a:t>, участок №2 – 30га., ближе к</a:t>
                      </a:r>
                      <a:r>
                        <a:rPr lang="ru-RU" sz="800" b="0" i="0" kern="1200" baseline="0" dirty="0">
                          <a:solidFill>
                            <a:srgbClr val="000000"/>
                          </a:solidFill>
                          <a:latin typeface="Arial" pitchFamily="34"/>
                          <a:cs typeface="Arial" pitchFamily="34"/>
                        </a:rPr>
                        <a:t> </a:t>
                      </a:r>
                      <a:r>
                        <a:rPr lang="ru-RU" sz="800" b="0" i="0" kern="1200" dirty="0">
                          <a:solidFill>
                            <a:srgbClr val="000000"/>
                          </a:solidFill>
                          <a:latin typeface="Arial" pitchFamily="34"/>
                          <a:cs typeface="Arial" pitchFamily="34"/>
                        </a:rPr>
                        <a:t>границе с </a:t>
                      </a:r>
                      <a:r>
                        <a:rPr lang="ru-RU" sz="800" b="0" i="0" kern="1200" dirty="0" err="1">
                          <a:solidFill>
                            <a:srgbClr val="000000"/>
                          </a:solidFill>
                          <a:latin typeface="Arial" pitchFamily="34"/>
                          <a:cs typeface="Arial" pitchFamily="34"/>
                        </a:rPr>
                        <a:t>Далматовским</a:t>
                      </a:r>
                      <a:r>
                        <a:rPr lang="ru-RU" sz="800" b="0" i="0" kern="1200" dirty="0">
                          <a:solidFill>
                            <a:srgbClr val="000000"/>
                          </a:solidFill>
                          <a:latin typeface="Arial" pitchFamily="34"/>
                          <a:cs typeface="Arial" pitchFamily="34"/>
                        </a:rPr>
                        <a:t> районом.</a:t>
                      </a: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3846366641"/>
                  </a:ext>
                </a:extLst>
              </a:tr>
              <a:tr h="162041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800" b="0" i="0" u="none" strike="noStrike" kern="1200">
                          <a:latin typeface="Arial" pitchFamily="34"/>
                          <a:ea typeface="Microsoft YaHei" pitchFamily="2"/>
                          <a:cs typeface="Arial" pitchFamily="34"/>
                        </a:rPr>
                        <a:t>Собственник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ru-RU" sz="800" b="0" i="0" kern="1200">
                          <a:solidFill>
                            <a:srgbClr val="000000"/>
                          </a:solidFill>
                          <a:latin typeface="Arial" pitchFamily="34"/>
                          <a:cs typeface="Arial" pitchFamily="34"/>
                        </a:rPr>
                        <a:t>участок не сформирован</a:t>
                      </a: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4236981505"/>
                  </a:ext>
                </a:extLst>
              </a:tr>
              <a:tr h="105694">
                <a:tc>
                  <a:txBody>
                    <a:bodyPr/>
                    <a:lstStyle/>
                    <a:p>
                      <a:pPr marL="0" marR="0" lvl="0" indent="0" algn="ctr" defTabSz="914400" rtl="0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800" b="0" i="0" u="none" strike="noStrike" cap="none" baseline="0">
                          <a:solidFill>
                            <a:srgbClr val="000000"/>
                          </a:solidFill>
                          <a:latin typeface="Arial" pitchFamily="34"/>
                          <a:cs typeface="Arial" pitchFamily="34"/>
                        </a:rPr>
                        <a:t>Категория земель</a:t>
                      </a:r>
                      <a:endParaRPr lang="ru-RU" sz="800" b="0" i="0" u="none" strike="noStrike" cap="none" baseline="0">
                        <a:solidFill>
                          <a:srgbClr val="000000"/>
                        </a:solidFill>
                        <a:latin typeface="Arial" pitchFamily="34"/>
                        <a:ea typeface="PT Astra Serif" pitchFamily="18"/>
                        <a:cs typeface="Arial" pitchFamily="34"/>
                      </a:endParaRPr>
                    </a:p>
                  </a:txBody>
                  <a:tcPr marL="7491" marR="7491" marT="7491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800" b="0" i="0" u="none" strike="noStrike" cap="none" baseline="0">
                          <a:solidFill>
                            <a:srgbClr val="000000"/>
                          </a:solidFill>
                          <a:latin typeface="Arial" pitchFamily="34"/>
                          <a:cs typeface="Arial" pitchFamily="34"/>
                        </a:rPr>
                        <a:t>земли сельскохозяйственного назначения</a:t>
                      </a:r>
                      <a:endParaRPr lang="ru-RU" sz="800" b="0" i="0" u="none" strike="noStrike" cap="none" baseline="0">
                        <a:solidFill>
                          <a:srgbClr val="000000"/>
                        </a:solidFill>
                        <a:latin typeface="Arial" pitchFamily="34"/>
                        <a:ea typeface="PT Astra Serif" pitchFamily="18"/>
                        <a:cs typeface="Arial" pitchFamily="34"/>
                      </a:endParaRPr>
                    </a:p>
                  </a:txBody>
                  <a:tcPr marL="7491" marR="7491" marT="7491" marB="0"/>
                </a:tc>
                <a:extLst>
                  <a:ext uri="{0D108BD9-81ED-4DB2-BD59-A6C34878D82A}">
                    <a16:rowId xmlns:a16="http://schemas.microsoft.com/office/drawing/2014/main" val="2970357687"/>
                  </a:ext>
                </a:extLst>
              </a:tr>
              <a:tr h="89256">
                <a:tc>
                  <a:txBody>
                    <a:bodyPr/>
                    <a:lstStyle/>
                    <a:p>
                      <a:pPr marL="0" marR="0" lvl="0" indent="0" algn="ctr" defTabSz="914400" rtl="0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800" b="0" i="0" u="none" strike="noStrike" cap="none" baseline="0">
                          <a:solidFill>
                            <a:srgbClr val="000000"/>
                          </a:solidFill>
                          <a:latin typeface="Arial" pitchFamily="34"/>
                          <a:cs typeface="Arial" pitchFamily="34"/>
                        </a:rPr>
                        <a:t>Вид разрешенного использования </a:t>
                      </a:r>
                      <a:endParaRPr lang="ru-RU" sz="800" b="0" i="0" u="none" strike="noStrike" cap="none" baseline="0">
                        <a:solidFill>
                          <a:srgbClr val="000000"/>
                        </a:solidFill>
                        <a:latin typeface="Arial" pitchFamily="34"/>
                        <a:ea typeface="PT Astra Serif" pitchFamily="18"/>
                        <a:cs typeface="Arial" pitchFamily="34"/>
                      </a:endParaRPr>
                    </a:p>
                  </a:txBody>
                  <a:tcPr marL="7491" marR="7491" marT="7491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800" b="0" i="0" u="none" strike="noStrike" cap="none" baseline="0" dirty="0">
                          <a:solidFill>
                            <a:srgbClr val="000000"/>
                          </a:solidFill>
                          <a:latin typeface="Arial" pitchFamily="34"/>
                          <a:cs typeface="Arial" pitchFamily="34"/>
                        </a:rPr>
                        <a:t>Зона сельскохозяйственного назначения (Строительство животноводческой фермы)</a:t>
                      </a:r>
                      <a:endParaRPr lang="ru-RU" sz="800" b="0" i="0" u="none" strike="noStrike" cap="none" baseline="0" dirty="0">
                        <a:solidFill>
                          <a:srgbClr val="000000"/>
                        </a:solidFill>
                        <a:latin typeface="Arial" pitchFamily="34"/>
                        <a:ea typeface="PT Astra Serif" pitchFamily="18"/>
                        <a:cs typeface="Arial" pitchFamily="34"/>
                      </a:endParaRPr>
                    </a:p>
                  </a:txBody>
                  <a:tcPr marL="7491" marR="7491" marT="7491" marB="0"/>
                </a:tc>
                <a:extLst>
                  <a:ext uri="{0D108BD9-81ED-4DB2-BD59-A6C34878D82A}">
                    <a16:rowId xmlns:a16="http://schemas.microsoft.com/office/drawing/2014/main" val="2695889715"/>
                  </a:ext>
                </a:extLst>
              </a:tr>
              <a:tr h="162041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800" b="0" i="0" u="none" strike="noStrike" kern="1200">
                          <a:latin typeface="Arial" pitchFamily="34"/>
                          <a:ea typeface="Microsoft YaHei" pitchFamily="2"/>
                          <a:cs typeface="Arial" pitchFamily="34"/>
                        </a:rPr>
                        <a:t>Подъездные пути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800" b="0" i="0" u="none" strike="noStrike" kern="1200" dirty="0">
                          <a:latin typeface="Arial" pitchFamily="34"/>
                          <a:ea typeface="Microsoft YaHei" pitchFamily="2"/>
                          <a:cs typeface="Arial" pitchFamily="34"/>
                        </a:rPr>
                        <a:t>Дорога обеспечена грунтовым покрытием</a:t>
                      </a: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609264050"/>
                  </a:ext>
                </a:extLst>
              </a:tr>
              <a:tr h="149246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800" b="0" i="0" u="none" strike="noStrike" kern="1200">
                          <a:latin typeface="Arial" pitchFamily="34"/>
                          <a:ea typeface="Microsoft YaHei" pitchFamily="2"/>
                          <a:cs typeface="Arial" pitchFamily="34"/>
                        </a:rPr>
                        <a:t>Электроснабжение, стоимость подключения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Arial" pitchFamily="34"/>
                          <a:ea typeface="Liberation Sans" pitchFamily="34"/>
                          <a:cs typeface="Arial" pitchFamily="34"/>
                        </a:rPr>
                        <a:t>Требуется строительство ВЛ-10кВ протяженностью примерно 600 м.</a:t>
                      </a:r>
                      <a:r>
                        <a:rPr lang="ru-RU" sz="800" b="0" i="0" u="none" strike="noStrike" kern="1200" baseline="0" dirty="0">
                          <a:solidFill>
                            <a:srgbClr val="000000"/>
                          </a:solidFill>
                          <a:latin typeface="Arial" pitchFamily="34"/>
                          <a:ea typeface="Liberation Sans" pitchFamily="34"/>
                          <a:cs typeface="Arial" pitchFamily="34"/>
                        </a:rPr>
                        <a:t> </a:t>
                      </a:r>
                      <a:r>
                        <a:rPr lang="ru-RU" sz="800" b="0" i="0" u="none" strike="noStrike" kern="1200" dirty="0" smtClean="0">
                          <a:solidFill>
                            <a:srgbClr val="000000"/>
                          </a:solidFill>
                          <a:latin typeface="Arial" pitchFamily="34"/>
                          <a:ea typeface="Liberation Sans" pitchFamily="34"/>
                          <a:cs typeface="Arial" pitchFamily="34"/>
                        </a:rPr>
                        <a:t>Максимальная (допустимая к подключению) мощность 0,4</a:t>
                      </a:r>
                      <a:r>
                        <a:rPr lang="ru-RU" sz="800" b="0" i="0" u="none" strike="noStrike" kern="1200" baseline="0" dirty="0" smtClean="0">
                          <a:solidFill>
                            <a:srgbClr val="000000"/>
                          </a:solidFill>
                          <a:latin typeface="Arial" pitchFamily="34"/>
                          <a:ea typeface="Liberation Sans" pitchFamily="34"/>
                          <a:cs typeface="Arial" pitchFamily="34"/>
                        </a:rPr>
                        <a:t> </a:t>
                      </a:r>
                      <a:r>
                        <a:rPr lang="ru-RU" sz="800" b="0" i="0" u="none" strike="noStrike" kern="1200" dirty="0" smtClean="0">
                          <a:solidFill>
                            <a:srgbClr val="000000"/>
                          </a:solidFill>
                          <a:latin typeface="Arial" pitchFamily="34"/>
                          <a:ea typeface="Liberation Sans" pitchFamily="34"/>
                          <a:cs typeface="Arial" pitchFamily="34"/>
                        </a:rPr>
                        <a:t>МВт</a:t>
                      </a:r>
                      <a:endParaRPr lang="ru-RU" sz="800" b="0" i="0" u="none" strike="noStrike" kern="1200" dirty="0">
                        <a:solidFill>
                          <a:srgbClr val="000000"/>
                        </a:solidFill>
                        <a:latin typeface="Arial" pitchFamily="34"/>
                        <a:ea typeface="Liberation Sans" pitchFamily="34"/>
                        <a:cs typeface="Arial" pitchFamily="34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2829680019"/>
                  </a:ext>
                </a:extLst>
              </a:tr>
              <a:tr h="317166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800" b="0" i="0" u="none" strike="noStrike" kern="1200" dirty="0">
                          <a:latin typeface="Arial" pitchFamily="34"/>
                          <a:ea typeface="Microsoft YaHei" pitchFamily="2"/>
                          <a:cs typeface="Arial" pitchFamily="34"/>
                        </a:rPr>
                        <a:t>Газоснабжение, стоимость подключения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Arial" pitchFamily="34"/>
                          <a:ea typeface="Liberation Sans" pitchFamily="34"/>
                          <a:cs typeface="Arial" pitchFamily="34"/>
                        </a:rPr>
                        <a:t>Инженерная инфраструктура обеспечена возможностью подключения на расстоянии 10 км. Техническая</a:t>
                      </a:r>
                      <a:r>
                        <a:rPr lang="ru-RU" sz="800" b="0" i="0" u="none" strike="noStrike" kern="1200" baseline="0" dirty="0">
                          <a:solidFill>
                            <a:srgbClr val="000000"/>
                          </a:solidFill>
                          <a:latin typeface="Arial" pitchFamily="34"/>
                          <a:ea typeface="Liberation Sans" pitchFamily="34"/>
                          <a:cs typeface="Arial" pitchFamily="34"/>
                        </a:rPr>
                        <a:t> возможность подачи газа по сетям газораспределения имеется в объеме до 5 000м3/ч в районе ГРС </a:t>
                      </a:r>
                      <a:r>
                        <a:rPr lang="ru-RU" sz="800" b="0" i="0" u="none" strike="noStrike" kern="1200" baseline="0" dirty="0" err="1">
                          <a:solidFill>
                            <a:srgbClr val="000000"/>
                          </a:solidFill>
                          <a:latin typeface="Arial" pitchFamily="34"/>
                          <a:ea typeface="Liberation Sans" pitchFamily="34"/>
                          <a:cs typeface="Arial" pitchFamily="34"/>
                        </a:rPr>
                        <a:t>Катайск</a:t>
                      </a:r>
                      <a:endParaRPr lang="ru-RU" sz="800" b="0" i="0" u="none" strike="noStrike" kern="1200" dirty="0">
                        <a:solidFill>
                          <a:srgbClr val="000000"/>
                        </a:solidFill>
                        <a:latin typeface="Arial" pitchFamily="34"/>
                        <a:ea typeface="Liberation Sans" pitchFamily="34"/>
                        <a:cs typeface="Arial" pitchFamily="34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916753480"/>
                  </a:ext>
                </a:extLst>
              </a:tr>
              <a:tr h="105694">
                <a:tc>
                  <a:txBody>
                    <a:bodyPr/>
                    <a:lstStyle/>
                    <a:p>
                      <a:pPr marL="0" marR="0" lvl="0" indent="0" algn="ctr" defTabSz="914400" rtl="0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800" b="0" i="0" u="none" strike="noStrike" cap="none" baseline="0">
                          <a:solidFill>
                            <a:srgbClr val="000000"/>
                          </a:solidFill>
                          <a:latin typeface="Arial" pitchFamily="34"/>
                          <a:cs typeface="Arial" pitchFamily="34"/>
                        </a:rPr>
                        <a:t>Водоснабжение </a:t>
                      </a:r>
                      <a:endParaRPr lang="ru-RU" sz="800" b="0" i="0" u="none" strike="noStrike" cap="none" baseline="0">
                        <a:solidFill>
                          <a:srgbClr val="000000"/>
                        </a:solidFill>
                        <a:latin typeface="Arial" pitchFamily="34"/>
                        <a:ea typeface="PT Astra Serif" pitchFamily="18"/>
                        <a:cs typeface="Arial" pitchFamily="34"/>
                      </a:endParaRPr>
                    </a:p>
                  </a:txBody>
                  <a:tcPr marL="7491" marR="7491" marT="7491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800" b="0" i="0" u="none" strike="noStrike" cap="none" baseline="0" dirty="0">
                          <a:solidFill>
                            <a:srgbClr val="000000"/>
                          </a:solidFill>
                          <a:latin typeface="Arial" pitchFamily="34"/>
                          <a:cs typeface="Arial" pitchFamily="34"/>
                        </a:rPr>
                        <a:t>обустройство артезианской скважины</a:t>
                      </a:r>
                    </a:p>
                  </a:txBody>
                  <a:tcPr marL="7491" marR="7491" marT="7491" marB="0"/>
                </a:tc>
                <a:extLst>
                  <a:ext uri="{0D108BD9-81ED-4DB2-BD59-A6C34878D82A}">
                    <a16:rowId xmlns:a16="http://schemas.microsoft.com/office/drawing/2014/main" val="2240007561"/>
                  </a:ext>
                </a:extLst>
              </a:tr>
              <a:tr h="308435">
                <a:tc>
                  <a:txBody>
                    <a:bodyPr/>
                    <a:lstStyle/>
                    <a:p>
                      <a:pPr marL="0" marR="0" lvl="0" indent="0" algn="ctr" defTabSz="914400" rtl="0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800" b="0" i="0" u="none" strike="noStrike" cap="none" baseline="0">
                          <a:solidFill>
                            <a:srgbClr val="000000"/>
                          </a:solidFill>
                          <a:latin typeface="Arial" pitchFamily="34"/>
                          <a:cs typeface="Arial" pitchFamily="34"/>
                        </a:rPr>
                        <a:t>Водоотведение</a:t>
                      </a:r>
                      <a:endParaRPr lang="ru-RU" sz="800" b="0" i="0" u="none" strike="noStrike" cap="none" baseline="0">
                        <a:solidFill>
                          <a:srgbClr val="000000"/>
                        </a:solidFill>
                        <a:latin typeface="Arial" pitchFamily="34"/>
                        <a:ea typeface="PT Astra Serif" pitchFamily="18"/>
                        <a:cs typeface="Arial" pitchFamily="34"/>
                      </a:endParaRPr>
                    </a:p>
                  </a:txBody>
                  <a:tcPr marL="7491" marR="7491" marT="7491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800" b="0" kern="1200" dirty="0">
                          <a:solidFill>
                            <a:srgbClr val="000000"/>
                          </a:solidFill>
                          <a:latin typeface="Arial" pitchFamily="34"/>
                          <a:cs typeface="Arial" pitchFamily="34"/>
                        </a:rPr>
                        <a:t>Возможность организации артезианской скважины.</a:t>
                      </a:r>
                      <a:r>
                        <a:rPr lang="ru-RU" sz="800" b="0" kern="1200" baseline="0" dirty="0">
                          <a:solidFill>
                            <a:srgbClr val="000000"/>
                          </a:solidFill>
                          <a:latin typeface="Arial" pitchFamily="34"/>
                          <a:cs typeface="Arial" pitchFamily="34"/>
                        </a:rPr>
                        <a:t> Точную информацию о количестве и качестве подземных вод можно получить только по результатам геологоразведочных работ. </a:t>
                      </a:r>
                      <a:endParaRPr lang="ru-RU" sz="800" b="0" kern="1200" dirty="0">
                        <a:solidFill>
                          <a:srgbClr val="000000"/>
                        </a:solidFill>
                        <a:latin typeface="Arial" pitchFamily="34"/>
                        <a:cs typeface="Arial" pitchFamily="34"/>
                      </a:endParaRPr>
                    </a:p>
                  </a:txBody>
                  <a:tcPr marL="7491" marR="7491" marT="7491" marB="0"/>
                </a:tc>
                <a:extLst>
                  <a:ext uri="{0D108BD9-81ED-4DB2-BD59-A6C34878D82A}">
                    <a16:rowId xmlns:a16="http://schemas.microsoft.com/office/drawing/2014/main" val="3210180215"/>
                  </a:ext>
                </a:extLst>
              </a:tr>
              <a:tr h="263014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800" b="0" i="0" u="none" strike="noStrike" kern="1200" dirty="0">
                          <a:latin typeface="Arial" pitchFamily="34"/>
                          <a:ea typeface="Microsoft YaHei" pitchFamily="2"/>
                          <a:cs typeface="Arial" pitchFamily="34"/>
                        </a:rPr>
                        <a:t>Водоснабжение, стоимость подключения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800" b="0" kern="1200">
                          <a:solidFill>
                            <a:srgbClr val="000000"/>
                          </a:solidFill>
                          <a:latin typeface="Arial" pitchFamily="34"/>
                          <a:cs typeface="Arial" pitchFamily="34"/>
                        </a:rPr>
                        <a:t> Возможно строительство локальной канализации с отводом нечистот в септик.</a:t>
                      </a:r>
                    </a:p>
                  </a:txBody>
                  <a:tcPr marL="7491" marR="7491" marT="7491" marB="0"/>
                </a:tc>
                <a:extLst>
                  <a:ext uri="{0D108BD9-81ED-4DB2-BD59-A6C34878D82A}">
                    <a16:rowId xmlns:a16="http://schemas.microsoft.com/office/drawing/2014/main" val="620553675"/>
                  </a:ext>
                </a:extLst>
              </a:tr>
              <a:tr h="429790"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/>
                          <a:cs typeface="Arial" pitchFamily="34"/>
                        </a:rPr>
                        <a:t>Механизм предоставления инвестиционной площадки</a:t>
                      </a:r>
                      <a:endParaRPr lang="ru-RU" sz="800" b="0">
                        <a:latin typeface="Arial" pitchFamily="34"/>
                        <a:ea typeface="PT Astra Serif" pitchFamily="18"/>
                        <a:cs typeface="Arial" pitchFamily="34"/>
                      </a:endParaRPr>
                    </a:p>
                  </a:txBody>
                  <a:tcPr marL="7491" marR="7491" marT="7491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800" b="0" kern="1200">
                          <a:latin typeface="Arial" pitchFamily="34"/>
                          <a:cs typeface="Arial" pitchFamily="34"/>
                        </a:rPr>
                        <a:t>1) Предоставление земельного участка в аренду без проведения торгов в целях</a:t>
                      </a:r>
                      <a:r>
                        <a:rPr lang="ru-RU" sz="800" b="0" kern="1200" baseline="0">
                          <a:latin typeface="Arial" pitchFamily="34"/>
                          <a:cs typeface="Arial" pitchFamily="34"/>
                        </a:rPr>
                        <a:t> </a:t>
                      </a:r>
                      <a:r>
                        <a:rPr lang="ru-RU" sz="800" b="0" kern="1200">
                          <a:latin typeface="Arial" pitchFamily="34"/>
                          <a:cs typeface="Arial" pitchFamily="34"/>
                        </a:rPr>
                        <a:t>реализации масштабных инвестиционных проектов</a:t>
                      </a:r>
                      <a:r>
                        <a:rPr lang="ru-RU" sz="800" b="0" kern="1200" baseline="0">
                          <a:latin typeface="Arial" pitchFamily="34"/>
                          <a:cs typeface="Arial" pitchFamily="34"/>
                        </a:rPr>
                        <a:t> </a:t>
                      </a:r>
                      <a:r>
                        <a:rPr lang="ru-RU" sz="800" b="0" kern="1200">
                          <a:latin typeface="Arial" pitchFamily="34"/>
                          <a:cs typeface="Arial" pitchFamily="34"/>
                        </a:rPr>
                        <a:t>с последующим правом выкупа;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800" b="0" kern="1200">
                          <a:latin typeface="Arial" pitchFamily="34"/>
                          <a:cs typeface="Arial" pitchFamily="34"/>
                        </a:rPr>
                        <a:t>2)Аукцион по аренде/собственности земельных участков</a:t>
                      </a:r>
                      <a:endParaRPr lang="ru-RU" sz="800" b="0">
                        <a:solidFill>
                          <a:srgbClr val="000000"/>
                        </a:solidFill>
                        <a:latin typeface="Arial" pitchFamily="34"/>
                        <a:ea typeface="PT Astra Serif" pitchFamily="18"/>
                        <a:cs typeface="Arial" pitchFamily="34"/>
                      </a:endParaRPr>
                    </a:p>
                  </a:txBody>
                  <a:tcPr marL="7491" marR="7491" marT="7491" marB="0"/>
                </a:tc>
                <a:extLst>
                  <a:ext uri="{0D108BD9-81ED-4DB2-BD59-A6C34878D82A}">
                    <a16:rowId xmlns:a16="http://schemas.microsoft.com/office/drawing/2014/main" val="3324166473"/>
                  </a:ext>
                </a:extLst>
              </a:tr>
              <a:tr h="202945">
                <a:tc>
                  <a:txBody>
                    <a:bodyPr/>
                    <a:lstStyle/>
                    <a:p>
                      <a:pPr marL="0" marR="0" lvl="0" indent="0" algn="ctr" defTabSz="914400" rtl="0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800" b="0" i="0" u="none" strike="noStrike" kern="1200">
                          <a:latin typeface="Arial" pitchFamily="34"/>
                          <a:ea typeface="Microsoft YaHei" pitchFamily="2"/>
                          <a:cs typeface="Arial" pitchFamily="34"/>
                        </a:rPr>
                        <a:t>СЗЗ</a:t>
                      </a:r>
                    </a:p>
                  </a:txBody>
                  <a:tcPr marL="7491" marR="7491" marT="7491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800" b="0" dirty="0">
                          <a:solidFill>
                            <a:srgbClr val="000000"/>
                          </a:solidFill>
                          <a:latin typeface="Arial" pitchFamily="34"/>
                          <a:ea typeface="PT Astra Serif" pitchFamily="18"/>
                          <a:cs typeface="Arial" pitchFamily="34"/>
                        </a:rPr>
                        <a:t>5 км до жилых домов</a:t>
                      </a:r>
                    </a:p>
                  </a:txBody>
                  <a:tcPr marL="7491" marR="7491" marT="7491" marB="0"/>
                </a:tc>
                <a:extLst>
                  <a:ext uri="{0D108BD9-81ED-4DB2-BD59-A6C34878D82A}">
                    <a16:rowId xmlns:a16="http://schemas.microsoft.com/office/drawing/2014/main" val="3698103622"/>
                  </a:ext>
                </a:extLst>
              </a:tr>
            </a:tbl>
          </a:graphicData>
        </a:graphic>
      </p:graphicFrame>
      <p:pic>
        <p:nvPicPr>
          <p:cNvPr id="3" name="Рисунок 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5" b="42365"/>
          <a:stretch/>
        </p:blipFill>
        <p:spPr>
          <a:xfrm>
            <a:off x="130442" y="1637148"/>
            <a:ext cx="5743401" cy="24185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3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38085" y="5151529"/>
            <a:ext cx="3633710" cy="15272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7" name="Text Box 35"/>
          <p:cNvSpPr txBox="1"/>
          <p:nvPr/>
        </p:nvSpPr>
        <p:spPr>
          <a:xfrm>
            <a:off x="1523520" y="6516657"/>
            <a:ext cx="1348940" cy="20930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2953" tIns="41476" rIns="82953" bIns="41476" anchor="t" anchorCtr="0" compatLnSpc="1">
            <a:spAutoFit/>
          </a:bodyPr>
          <a:lstStyle/>
          <a:p>
            <a:pPr defTabSz="8295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16" b="1" u="sng">
                <a:solidFill>
                  <a:srgbClr val="253F6D"/>
                </a:solidFill>
                <a:latin typeface="Arial" pitchFamily="34"/>
                <a:cs typeface="Arial" pitchFamily="34"/>
              </a:rPr>
              <a:t>НАЛОГОВЫЕ ЛЬГОТЫ</a:t>
            </a:r>
          </a:p>
        </p:txBody>
      </p:sp>
      <p:sp>
        <p:nvSpPr>
          <p:cNvPr id="18" name="Text Box 36"/>
          <p:cNvSpPr txBox="1"/>
          <p:nvPr/>
        </p:nvSpPr>
        <p:spPr>
          <a:xfrm>
            <a:off x="4964888" y="5587098"/>
            <a:ext cx="1189143" cy="6421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2953" tIns="41476" rIns="82953" bIns="41476" anchor="t" anchorCtr="1" compatLnSpc="1">
            <a:spAutoFit/>
          </a:bodyPr>
          <a:lstStyle/>
          <a:p>
            <a:pPr algn="ctr" defTabSz="8295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14" b="1" dirty="0">
                <a:solidFill>
                  <a:srgbClr val="FF0000"/>
                </a:solidFill>
                <a:latin typeface="Arial" pitchFamily="34"/>
                <a:cs typeface="Arial" pitchFamily="34"/>
              </a:rPr>
              <a:t>0%</a:t>
            </a:r>
          </a:p>
          <a:p>
            <a:pPr algn="ctr" defTabSz="8295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907" b="1" dirty="0">
                <a:solidFill>
                  <a:srgbClr val="FF0000"/>
                </a:solidFill>
                <a:latin typeface="Arial" pitchFamily="34"/>
                <a:cs typeface="Arial" pitchFamily="34"/>
              </a:rPr>
              <a:t>Местные </a:t>
            </a:r>
          </a:p>
          <a:p>
            <a:pPr algn="ctr" defTabSz="8295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907" b="1" dirty="0">
                <a:solidFill>
                  <a:srgbClr val="FF0000"/>
                </a:solidFill>
                <a:latin typeface="Arial" pitchFamily="34"/>
                <a:cs typeface="Arial" pitchFamily="34"/>
              </a:rPr>
              <a:t>налоги</a:t>
            </a:r>
          </a:p>
        </p:txBody>
      </p:sp>
      <p:sp>
        <p:nvSpPr>
          <p:cNvPr id="20" name="Прямоугольник 24"/>
          <p:cNvSpPr/>
          <p:nvPr/>
        </p:nvSpPr>
        <p:spPr>
          <a:xfrm>
            <a:off x="5534301" y="4292828"/>
            <a:ext cx="5352200" cy="39705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marL="398114" marR="1389360" indent="-207386" defTabSz="829544">
              <a:lnSpc>
                <a:spcPct val="102200"/>
              </a:lnSpc>
              <a:buClr>
                <a:srgbClr val="203864"/>
              </a:buClr>
              <a:buSzPct val="100000"/>
              <a:buFont typeface="Courier New" pitchFamily="49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63">
              <a:solidFill>
                <a:srgbClr val="203864"/>
              </a:solidFill>
              <a:latin typeface="Arial" pitchFamily="34"/>
              <a:cs typeface="Arial" pitchFamily="34"/>
            </a:endParaRPr>
          </a:p>
          <a:p>
            <a:pPr marL="398114" marR="1389360" indent="-207386" defTabSz="829544">
              <a:lnSpc>
                <a:spcPct val="102200"/>
              </a:lnSpc>
              <a:buClr>
                <a:srgbClr val="203864"/>
              </a:buClr>
              <a:buSzPct val="100000"/>
              <a:buFont typeface="Courier New" pitchFamily="49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726">
              <a:solidFill>
                <a:srgbClr val="203864"/>
              </a:solidFill>
              <a:latin typeface="Arial" pitchFamily="34"/>
              <a:cs typeface="Arial" pitchFamily="34"/>
            </a:endParaRPr>
          </a:p>
          <a:p>
            <a:pPr marL="190728" marR="1389360" defTabSz="829544">
              <a:lnSpc>
                <a:spcPct val="1022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907" i="1">
              <a:solidFill>
                <a:srgbClr val="1F4E79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0" y="0"/>
            <a:ext cx="4955869" cy="1241721"/>
          </a:xfrm>
          <a:custGeom>
            <a:avLst/>
            <a:gdLst/>
            <a:ahLst/>
            <a:cxnLst/>
            <a:rect l="l" t="t" r="r" b="b"/>
            <a:pathLst>
              <a:path w="4775200" h="1216025">
                <a:moveTo>
                  <a:pt x="783162" y="0"/>
                </a:moveTo>
                <a:lnTo>
                  <a:pt x="464165" y="1771"/>
                </a:lnTo>
                <a:lnTo>
                  <a:pt x="0" y="288671"/>
                </a:lnTo>
                <a:lnTo>
                  <a:pt x="0" y="519810"/>
                </a:lnTo>
                <a:lnTo>
                  <a:pt x="829003" y="1215918"/>
                </a:lnTo>
                <a:lnTo>
                  <a:pt x="4774971" y="1201813"/>
                </a:lnTo>
                <a:lnTo>
                  <a:pt x="1663091" y="731625"/>
                </a:lnTo>
                <a:lnTo>
                  <a:pt x="783162" y="0"/>
                </a:lnTo>
                <a:close/>
              </a:path>
            </a:pathLst>
          </a:custGeom>
          <a:solidFill>
            <a:srgbClr val="52A138"/>
          </a:solidFill>
          <a:ln>
            <a:solidFill>
              <a:srgbClr val="52A138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0" tIns="0" rIns="0" bIns="0" rtlCol="0"/>
          <a:lstStyle/>
          <a:p>
            <a:pPr marL="0" marR="0" lvl="0" indent="0" algn="l" defTabSz="967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4" b="0" i="0" u="none" strike="noStrike" kern="1200" cap="none" spc="0" normalizeH="0" baseline="0" noProof="0">
              <a:ln>
                <a:noFill/>
              </a:ln>
              <a:solidFill>
                <a:srgbClr val="ED52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0" y="565088"/>
            <a:ext cx="5884709" cy="684611"/>
          </a:xfrm>
          <a:custGeom>
            <a:avLst/>
            <a:gdLst/>
            <a:ahLst/>
            <a:cxnLst/>
            <a:rect l="l" t="t" r="r" b="b"/>
            <a:pathLst>
              <a:path w="9635490" h="746760">
                <a:moveTo>
                  <a:pt x="9635382" y="0"/>
                </a:moveTo>
                <a:lnTo>
                  <a:pt x="0" y="0"/>
                </a:lnTo>
                <a:lnTo>
                  <a:pt x="904855" y="744354"/>
                </a:lnTo>
                <a:lnTo>
                  <a:pt x="9635382" y="746522"/>
                </a:lnTo>
                <a:lnTo>
                  <a:pt x="963538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5"/>
          <p:cNvSpPr/>
          <p:nvPr/>
        </p:nvSpPr>
        <p:spPr>
          <a:xfrm>
            <a:off x="0" y="0"/>
            <a:ext cx="1195754" cy="480262"/>
          </a:xfrm>
          <a:custGeom>
            <a:avLst/>
            <a:gdLst/>
            <a:ahLst/>
            <a:cxnLst/>
            <a:rect l="l" t="t" r="r" b="b"/>
            <a:pathLst>
              <a:path w="1056640" h="454025">
                <a:moveTo>
                  <a:pt x="507743" y="0"/>
                </a:moveTo>
                <a:lnTo>
                  <a:pt x="0" y="1197"/>
                </a:lnTo>
                <a:lnTo>
                  <a:pt x="0" y="453595"/>
                </a:lnTo>
                <a:lnTo>
                  <a:pt x="1056614" y="453595"/>
                </a:lnTo>
                <a:lnTo>
                  <a:pt x="507743" y="0"/>
                </a:lnTo>
                <a:close/>
              </a:path>
            </a:pathLst>
          </a:custGeom>
          <a:solidFill>
            <a:srgbClr val="C2C5BE"/>
          </a:solidFill>
          <a:ln>
            <a:solidFill>
              <a:srgbClr val="C2C5B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1"/>
          <p:cNvSpPr txBox="1"/>
          <p:nvPr/>
        </p:nvSpPr>
        <p:spPr>
          <a:xfrm>
            <a:off x="1195754" y="698557"/>
            <a:ext cx="3755733" cy="48987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50" tIns="40820" rIns="81650" bIns="40820" anchor="t" anchorCtr="0" compatLnSpc="0">
            <a:noAutofit/>
          </a:bodyPr>
          <a:lstStyle/>
          <a:p>
            <a:pPr defTabSz="8295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>
                <a:solidFill>
                  <a:srgbClr val="FFFFFF"/>
                </a:solidFill>
                <a:latin typeface="Liberation Sans" pitchFamily="34"/>
                <a:ea typeface="Microsoft YaHei" pitchFamily="2"/>
                <a:cs typeface="Mangal" pitchFamily="2"/>
              </a:rPr>
              <a:t>КУРГАНСКАЯ ОБЛАСТЬ, КАТАЙСКИЙ РАЙОН</a:t>
            </a:r>
          </a:p>
        </p:txBody>
      </p:sp>
      <p:sp>
        <p:nvSpPr>
          <p:cNvPr id="26" name="object 7"/>
          <p:cNvSpPr txBox="1"/>
          <p:nvPr/>
        </p:nvSpPr>
        <p:spPr>
          <a:xfrm>
            <a:off x="1020232" y="56481"/>
            <a:ext cx="4909277" cy="4635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6449" rIns="0" bIns="0" anchor="t" anchorCtr="0" compatLnSpc="1">
            <a:spAutoFit/>
          </a:bodyPr>
          <a:lstStyle/>
          <a:p>
            <a:pPr marL="12186" algn="ctr" defTabSz="414772">
              <a:spcBef>
                <a:spcPts val="132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spc="38" dirty="0">
                <a:solidFill>
                  <a:srgbClr val="1F4E79"/>
                </a:solidFill>
                <a:latin typeface="Arial"/>
                <a:cs typeface="Arial"/>
              </a:rPr>
              <a:t>ИНВЕСТИЦИОННАЯ ПЛОЩАДКА </a:t>
            </a:r>
            <a:endParaRPr lang="ru-RU" sz="1400" b="1" spc="38" dirty="0" smtClean="0">
              <a:solidFill>
                <a:srgbClr val="1F4E79"/>
              </a:solidFill>
              <a:latin typeface="Arial"/>
              <a:cs typeface="Arial"/>
            </a:endParaRPr>
          </a:p>
          <a:p>
            <a:pPr marL="12186" algn="ctr" defTabSz="414772">
              <a:spcBef>
                <a:spcPts val="132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spc="38" dirty="0" smtClean="0">
                <a:solidFill>
                  <a:srgbClr val="1F4E79"/>
                </a:solidFill>
                <a:latin typeface="Arial"/>
                <a:cs typeface="Arial"/>
              </a:rPr>
              <a:t>под </a:t>
            </a:r>
            <a:r>
              <a:rPr lang="ru-RU" sz="1400" b="1" spc="38" dirty="0">
                <a:solidFill>
                  <a:srgbClr val="1F4E79"/>
                </a:solidFill>
                <a:latin typeface="Arial"/>
                <a:cs typeface="Arial"/>
              </a:rPr>
              <a:t>размещение животноводческой фермы</a:t>
            </a:r>
            <a:endParaRPr lang="ru-RU" sz="1400" dirty="0">
              <a:solidFill>
                <a:srgbClr val="1F4E79"/>
              </a:solidFill>
              <a:latin typeface="Arial"/>
              <a:cs typeface="Arial"/>
            </a:endParaRPr>
          </a:p>
        </p:txBody>
      </p:sp>
      <p:sp>
        <p:nvSpPr>
          <p:cNvPr id="28" name="Прямоугольник 20"/>
          <p:cNvSpPr/>
          <p:nvPr/>
        </p:nvSpPr>
        <p:spPr>
          <a:xfrm>
            <a:off x="5999263" y="3937820"/>
            <a:ext cx="5708072" cy="255084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земельного участка без проведения торгов.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мероприятий программы поддержки начинающих фермеров возможно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получить грант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размере до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5,0 млн. рублей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на условиях 10% долевого финансирования целевых расходов за счет собственных средств крестьянского (фермерского) хозяйства.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Возмещение до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50 %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затрат на приобретение оборудования для животноводства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строительстве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молочно-товарной фермы до 400 голов коров но не более 30 млн. руб.;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Субсидирование до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25 %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затрат на строительство молочных комплексов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голов коров;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Возмещение до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65 %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затрат, понесенных в связи с приобретением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молодняка сельскохозяйственных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животных;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Получение льготных краткосрочных кредитов до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направленных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развитие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отрасли животноводства по следующим направлениям: на приобретение молодняка сельскохозяйственных животных, кормов, ветеринарных препаратов.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Возмещение части затрат на 1 килограмм реализованного и (или) отгруженного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собственную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переработку коровьего молока;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Субсидии на техническое перевооружение производства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сельскохозяйственных товаропроизводителей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приоритетных отраслей животноводства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кормозаготовительную технику и оборудование, оборудование для ферм 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Субсидирование на приобретение не племенного скота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60 %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 стоимости,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приобретении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20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голов</a:t>
            </a:r>
          </a:p>
          <a:p>
            <a:pPr defTabSz="8295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816" dirty="0" smtClean="0">
              <a:solidFill>
                <a:srgbClr val="000000"/>
              </a:solidFill>
              <a:latin typeface="Calibri"/>
            </a:endParaRPr>
          </a:p>
          <a:p>
            <a:pPr defTabSz="8295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816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746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\\Server\depdoc\Отдел растениеводства и механизации\СЛУЖБА МОНИТОРИНГА ЗСХ\! Информация и письма 2020\Ивестпредложения\Предложения 10 площадок по 3 тыс. га\УГМК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6" t="5236" r="25566" b="9289"/>
          <a:stretch/>
        </p:blipFill>
        <p:spPr bwMode="auto">
          <a:xfrm>
            <a:off x="3002837" y="1391363"/>
            <a:ext cx="2947668" cy="25227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bject 3"/>
          <p:cNvSpPr/>
          <p:nvPr/>
        </p:nvSpPr>
        <p:spPr>
          <a:xfrm>
            <a:off x="0" y="0"/>
            <a:ext cx="4955869" cy="1241721"/>
          </a:xfrm>
          <a:custGeom>
            <a:avLst/>
            <a:gdLst/>
            <a:ahLst/>
            <a:cxnLst/>
            <a:rect l="l" t="t" r="r" b="b"/>
            <a:pathLst>
              <a:path w="4775200" h="1216025">
                <a:moveTo>
                  <a:pt x="783162" y="0"/>
                </a:moveTo>
                <a:lnTo>
                  <a:pt x="464165" y="1771"/>
                </a:lnTo>
                <a:lnTo>
                  <a:pt x="0" y="288671"/>
                </a:lnTo>
                <a:lnTo>
                  <a:pt x="0" y="519810"/>
                </a:lnTo>
                <a:lnTo>
                  <a:pt x="829003" y="1215918"/>
                </a:lnTo>
                <a:lnTo>
                  <a:pt x="4774971" y="1201813"/>
                </a:lnTo>
                <a:lnTo>
                  <a:pt x="1663091" y="731625"/>
                </a:lnTo>
                <a:lnTo>
                  <a:pt x="783162" y="0"/>
                </a:lnTo>
                <a:close/>
              </a:path>
            </a:pathLst>
          </a:custGeom>
          <a:solidFill>
            <a:srgbClr val="52A138"/>
          </a:solidFill>
          <a:ln>
            <a:solidFill>
              <a:srgbClr val="52A138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0" tIns="0" rIns="0" bIns="0" rtlCol="0"/>
          <a:lstStyle/>
          <a:p>
            <a:pPr marL="0" marR="0" lvl="0" indent="0" algn="l" defTabSz="967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4" b="0" i="0" u="none" strike="noStrike" kern="1200" cap="none" spc="0" normalizeH="0" baseline="0" noProof="0">
              <a:ln>
                <a:noFill/>
              </a:ln>
              <a:solidFill>
                <a:srgbClr val="ED52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0" y="565088"/>
            <a:ext cx="5884709" cy="684611"/>
          </a:xfrm>
          <a:custGeom>
            <a:avLst/>
            <a:gdLst/>
            <a:ahLst/>
            <a:cxnLst/>
            <a:rect l="l" t="t" r="r" b="b"/>
            <a:pathLst>
              <a:path w="9635490" h="746760">
                <a:moveTo>
                  <a:pt x="9635382" y="0"/>
                </a:moveTo>
                <a:lnTo>
                  <a:pt x="0" y="0"/>
                </a:lnTo>
                <a:lnTo>
                  <a:pt x="904855" y="744354"/>
                </a:lnTo>
                <a:lnTo>
                  <a:pt x="9635382" y="746522"/>
                </a:lnTo>
                <a:lnTo>
                  <a:pt x="963538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5"/>
          <p:cNvSpPr/>
          <p:nvPr/>
        </p:nvSpPr>
        <p:spPr>
          <a:xfrm>
            <a:off x="0" y="0"/>
            <a:ext cx="1195754" cy="480262"/>
          </a:xfrm>
          <a:custGeom>
            <a:avLst/>
            <a:gdLst/>
            <a:ahLst/>
            <a:cxnLst/>
            <a:rect l="l" t="t" r="r" b="b"/>
            <a:pathLst>
              <a:path w="1056640" h="454025">
                <a:moveTo>
                  <a:pt x="507743" y="0"/>
                </a:moveTo>
                <a:lnTo>
                  <a:pt x="0" y="1197"/>
                </a:lnTo>
                <a:lnTo>
                  <a:pt x="0" y="453595"/>
                </a:lnTo>
                <a:lnTo>
                  <a:pt x="1056614" y="453595"/>
                </a:lnTo>
                <a:lnTo>
                  <a:pt x="507743" y="0"/>
                </a:lnTo>
                <a:close/>
              </a:path>
            </a:pathLst>
          </a:custGeom>
          <a:solidFill>
            <a:srgbClr val="C2C5BE"/>
          </a:solidFill>
          <a:ln>
            <a:solidFill>
              <a:srgbClr val="C2C5B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1"/>
          <p:cNvSpPr txBox="1"/>
          <p:nvPr/>
        </p:nvSpPr>
        <p:spPr>
          <a:xfrm>
            <a:off x="1195754" y="698557"/>
            <a:ext cx="3755733" cy="48987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50" tIns="40820" rIns="81650" bIns="40820" anchor="t" anchorCtr="0" compatLnSpc="0">
            <a:noAutofit/>
          </a:bodyPr>
          <a:lstStyle/>
          <a:p>
            <a:pPr defTabSz="8295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dirty="0">
                <a:solidFill>
                  <a:srgbClr val="FFFFFF"/>
                </a:solidFill>
                <a:latin typeface="Liberation Sans" pitchFamily="34"/>
                <a:ea typeface="Microsoft YaHei" pitchFamily="2"/>
                <a:cs typeface="Mangal" pitchFamily="2"/>
              </a:rPr>
              <a:t>КУРГАНСКАЯ ОБЛАСТЬ, КАТАЙСКИЙ РАЙОН</a:t>
            </a:r>
          </a:p>
        </p:txBody>
      </p:sp>
      <p:sp>
        <p:nvSpPr>
          <p:cNvPr id="26" name="object 7"/>
          <p:cNvSpPr txBox="1"/>
          <p:nvPr/>
        </p:nvSpPr>
        <p:spPr>
          <a:xfrm>
            <a:off x="1020232" y="193622"/>
            <a:ext cx="4909277" cy="2320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6449" rIns="0" bIns="0" anchor="t" anchorCtr="0" compatLnSpc="1">
            <a:spAutoFit/>
          </a:bodyPr>
          <a:lstStyle/>
          <a:p>
            <a:pPr marL="12186" algn="ctr" defTabSz="414772">
              <a:spcBef>
                <a:spcPts val="132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spc="38" dirty="0" smtClean="0">
                <a:solidFill>
                  <a:srgbClr val="1F4E79"/>
                </a:solidFill>
                <a:latin typeface="Arial"/>
                <a:cs typeface="Arial"/>
              </a:rPr>
              <a:t>НЕИСПОЛЬЗУЕМЫЕ ЗЕМЕЛЬНЫЕ УЧАСТКИ</a:t>
            </a:r>
            <a:endParaRPr lang="ru-RU" sz="1400" dirty="0">
              <a:solidFill>
                <a:srgbClr val="1F4E79"/>
              </a:solidFill>
              <a:latin typeface="Arial"/>
              <a:cs typeface="Arial"/>
            </a:endParaRPr>
          </a:p>
        </p:txBody>
      </p:sp>
      <p:graphicFrame>
        <p:nvGraphicFramePr>
          <p:cNvPr id="27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2812798"/>
              </p:ext>
            </p:extLst>
          </p:nvPr>
        </p:nvGraphicFramePr>
        <p:xfrm>
          <a:off x="6112966" y="620860"/>
          <a:ext cx="5869955" cy="2982734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2674474">
                  <a:extLst>
                    <a:ext uri="{9D8B030D-6E8A-4147-A177-3AD203B41FA5}">
                      <a16:colId xmlns:a16="http://schemas.microsoft.com/office/drawing/2014/main" val="4092000588"/>
                    </a:ext>
                  </a:extLst>
                </a:gridCol>
                <a:gridCol w="3195481">
                  <a:extLst>
                    <a:ext uri="{9D8B030D-6E8A-4147-A177-3AD203B41FA5}">
                      <a16:colId xmlns:a16="http://schemas.microsoft.com/office/drawing/2014/main" val="3854118759"/>
                    </a:ext>
                  </a:extLst>
                </a:gridCol>
              </a:tblGrid>
              <a:tr h="276509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Кадастровый номер земельного участка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45:07:000000:297</a:t>
                      </a:r>
                      <a:endParaRPr lang="ru-RU" sz="1000" b="0" i="0" u="none" strike="noStrike" kern="1200" dirty="0">
                        <a:latin typeface="Arial" pitchFamily="34" charset="0"/>
                        <a:ea typeface="Liberation Sans" pitchFamily="34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3425408956"/>
                  </a:ext>
                </a:extLst>
              </a:tr>
              <a:tr h="276509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Площадь земельного </a:t>
                      </a: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участка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Пашня - 5,8 тыс. га (</a:t>
                      </a:r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удаленность от производственной</a:t>
                      </a: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площадки 21 км)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552413902"/>
                  </a:ext>
                </a:extLst>
              </a:tr>
              <a:tr h="179731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Собственник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Частная собственность ООО «УГМК-Агро»</a:t>
                      </a:r>
                      <a:endParaRPr lang="ru-RU" sz="1000" b="0" i="0" u="none" strike="noStrike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2737040383"/>
                  </a:ext>
                </a:extLst>
              </a:tr>
              <a:tr h="179731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Категория земель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Земли сельскохозяйственного назначения</a:t>
                      </a: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3818353537"/>
                  </a:ext>
                </a:extLst>
              </a:tr>
              <a:tr h="276509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Разрешенное использование земельного участка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Для сельскохозяйственного использования</a:t>
                      </a: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2003540573"/>
                  </a:ext>
                </a:extLst>
              </a:tr>
              <a:tr h="276509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Стоимость аренды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Liberation Sans" pitchFamily="34"/>
                          <a:cs typeface="Arial" pitchFamily="34" charset="0"/>
                        </a:rPr>
                        <a:t>-</a:t>
                      </a:r>
                      <a:endParaRPr lang="ru-RU" sz="1000" b="0" i="0" u="none" strike="noStrike" kern="1200" dirty="0">
                        <a:latin typeface="Arial" pitchFamily="34" charset="0"/>
                        <a:ea typeface="Liberation Sans" pitchFamily="34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255287454"/>
                  </a:ext>
                </a:extLst>
              </a:tr>
              <a:tr h="297825">
                <a:tc>
                  <a:txBody>
                    <a:bodyPr/>
                    <a:lstStyle/>
                    <a:p>
                      <a:pPr marL="0" lv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Цена продажи</a:t>
                      </a:r>
                      <a:endParaRPr lang="ru-RU" sz="1000" b="0" kern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91" marR="7491" marT="7491" marB="0"/>
                </a:tc>
                <a:tc>
                  <a:txBody>
                    <a:bodyPr/>
                    <a:lstStyle/>
                    <a:p>
                      <a:pPr marL="0" marR="0" lvl="0" indent="85725" algn="just" defTabSz="914400" rtl="0" fontAlgn="auto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50 000 000 руб.</a:t>
                      </a:r>
                      <a:endParaRPr lang="ru-RU" sz="1000" b="0" kern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91" marR="7491" marT="7491" marB="0"/>
                </a:tc>
                <a:extLst>
                  <a:ext uri="{0D108BD9-81ED-4DB2-BD59-A6C34878D82A}">
                    <a16:rowId xmlns:a16="http://schemas.microsoft.com/office/drawing/2014/main" val="517221563"/>
                  </a:ext>
                </a:extLst>
              </a:tr>
              <a:tr h="142927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Показатель почвенного плодородия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85725" algn="just" defTabSz="914400" rtl="0" fontAlgn="auto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0,76</a:t>
                      </a:r>
                      <a:endParaRPr lang="ru-RU" sz="1000" b="0" kern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91" marR="7491" marT="7491" marB="0"/>
                </a:tc>
                <a:extLst>
                  <a:ext uri="{0D108BD9-81ED-4DB2-BD59-A6C34878D82A}">
                    <a16:rowId xmlns:a16="http://schemas.microsoft.com/office/drawing/2014/main" val="2682081"/>
                  </a:ext>
                </a:extLst>
              </a:tr>
              <a:tr h="414979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Урожайность, ц/га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85725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PT Astra Serif" pitchFamily="18"/>
                          <a:cs typeface="Arial" pitchFamily="34" charset="0"/>
                        </a:rPr>
                        <a:t>Зерновые, зернобобовые - 15,82 ц/га</a:t>
                      </a:r>
                    </a:p>
                    <a:p>
                      <a:pPr marL="85725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PT Astra Serif" pitchFamily="18"/>
                          <a:cs typeface="Arial" pitchFamily="34" charset="0"/>
                        </a:rPr>
                        <a:t>Однолетние травы на зеленый корм - 37,3 ц/га</a:t>
                      </a:r>
                    </a:p>
                  </a:txBody>
                  <a:tcPr marL="7491" marR="7491" marT="7491" marB="0"/>
                </a:tc>
                <a:extLst>
                  <a:ext uri="{0D108BD9-81ED-4DB2-BD59-A6C34878D82A}">
                    <a16:rowId xmlns:a16="http://schemas.microsoft.com/office/drawing/2014/main" val="2027174321"/>
                  </a:ext>
                </a:extLst>
              </a:tr>
              <a:tr h="179731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Последний год использования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just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2014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105038184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62" y="1320566"/>
            <a:ext cx="2666192" cy="2720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26754" y="2680650"/>
            <a:ext cx="90762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latin typeface="Arial" pitchFamily="34" charset="0"/>
                <a:cs typeface="Arial" pitchFamily="34" charset="0"/>
              </a:rPr>
              <a:t>45:07:000000:297</a:t>
            </a:r>
            <a:endParaRPr lang="ru-RU" sz="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79215" y="1555432"/>
            <a:ext cx="2326278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Верхнепесковский сельсовет</a:t>
            </a:r>
            <a:endParaRPr lang="ru-RU" sz="11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62" y="4040732"/>
            <a:ext cx="2666192" cy="2748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036316" y="4245564"/>
            <a:ext cx="2074607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Новоильинский сельсовет</a:t>
            </a:r>
            <a:endParaRPr lang="ru-RU" sz="11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1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513673"/>
              </p:ext>
            </p:extLst>
          </p:nvPr>
        </p:nvGraphicFramePr>
        <p:xfrm>
          <a:off x="6112966" y="3695536"/>
          <a:ext cx="5869955" cy="3093977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2674474">
                  <a:extLst>
                    <a:ext uri="{9D8B030D-6E8A-4147-A177-3AD203B41FA5}">
                      <a16:colId xmlns:a16="http://schemas.microsoft.com/office/drawing/2014/main" val="4092000588"/>
                    </a:ext>
                  </a:extLst>
                </a:gridCol>
                <a:gridCol w="3195481">
                  <a:extLst>
                    <a:ext uri="{9D8B030D-6E8A-4147-A177-3AD203B41FA5}">
                      <a16:colId xmlns:a16="http://schemas.microsoft.com/office/drawing/2014/main" val="3854118759"/>
                    </a:ext>
                  </a:extLst>
                </a:gridCol>
              </a:tblGrid>
              <a:tr h="276509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Кадастровый номер земельного участка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45:07:031201:113-115 45:07:032001:405-414 </a:t>
                      </a:r>
                    </a:p>
                    <a:p>
                      <a:pPr marL="0" marR="0" lvl="0" indent="0" algn="just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45:07:032101:336-348</a:t>
                      </a:r>
                      <a:endParaRPr lang="ru-RU" sz="1000" b="0" i="0" u="none" strike="noStrike" kern="1200" dirty="0">
                        <a:latin typeface="Arial" pitchFamily="34" charset="0"/>
                        <a:ea typeface="Liberation Sans" pitchFamily="34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3425408956"/>
                  </a:ext>
                </a:extLst>
              </a:tr>
              <a:tr h="276509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Площадь земельного </a:t>
                      </a: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участка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3,1 тыс. га (</a:t>
                      </a:r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удаленность от производственной</a:t>
                      </a: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площадки 25 км)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552413902"/>
                  </a:ext>
                </a:extLst>
              </a:tr>
              <a:tr h="179731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Собственник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Частная собственность ИП </a:t>
                      </a:r>
                      <a:r>
                        <a:rPr lang="ru-RU" sz="1000" b="0" i="0" u="none" strike="noStrike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Качалкова</a:t>
                      </a: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Е.В.</a:t>
                      </a:r>
                      <a:endParaRPr lang="ru-RU" sz="1000" b="0" i="0" u="none" strike="noStrike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2737040383"/>
                  </a:ext>
                </a:extLst>
              </a:tr>
              <a:tr h="179731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Категория земель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Земли сельскохозяйственного назначения</a:t>
                      </a: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3818353537"/>
                  </a:ext>
                </a:extLst>
              </a:tr>
              <a:tr h="276509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Разрешенное использование земельного участка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Для сельскохозяйственного производства</a:t>
                      </a: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2003540573"/>
                  </a:ext>
                </a:extLst>
              </a:tr>
              <a:tr h="276509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Стоимость аренды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Liberation Sans" pitchFamily="34"/>
                          <a:cs typeface="Arial" pitchFamily="34" charset="0"/>
                        </a:rPr>
                        <a:t>-</a:t>
                      </a:r>
                      <a:endParaRPr lang="ru-RU" sz="1000" b="0" i="0" u="none" strike="noStrike" kern="1200" dirty="0">
                        <a:latin typeface="Arial" pitchFamily="34" charset="0"/>
                        <a:ea typeface="Liberation Sans" pitchFamily="34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255287454"/>
                  </a:ext>
                </a:extLst>
              </a:tr>
              <a:tr h="297825">
                <a:tc>
                  <a:txBody>
                    <a:bodyPr/>
                    <a:lstStyle/>
                    <a:p>
                      <a:pPr marL="0" lv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Цена продажи</a:t>
                      </a:r>
                      <a:endParaRPr lang="ru-RU" sz="1000" b="0" kern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91" marR="7491" marT="7491" marB="0"/>
                </a:tc>
                <a:tc>
                  <a:txBody>
                    <a:bodyPr/>
                    <a:lstStyle/>
                    <a:p>
                      <a:pPr marL="0" marR="0" lvl="0" indent="85725" algn="just" defTabSz="914400" rtl="0" fontAlgn="auto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35 000 000 руб.</a:t>
                      </a:r>
                      <a:endParaRPr lang="ru-RU" sz="1000" b="0" kern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91" marR="7491" marT="7491" marB="0"/>
                </a:tc>
                <a:extLst>
                  <a:ext uri="{0D108BD9-81ED-4DB2-BD59-A6C34878D82A}">
                    <a16:rowId xmlns:a16="http://schemas.microsoft.com/office/drawing/2014/main" val="517221563"/>
                  </a:ext>
                </a:extLst>
              </a:tr>
              <a:tr h="142927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Показатель почвенного плодородия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85725" algn="just" defTabSz="914400" rtl="0" fontAlgn="auto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0,76</a:t>
                      </a:r>
                      <a:endParaRPr lang="ru-RU" sz="1000" b="0" kern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91" marR="7491" marT="7491" marB="0"/>
                </a:tc>
                <a:extLst>
                  <a:ext uri="{0D108BD9-81ED-4DB2-BD59-A6C34878D82A}">
                    <a16:rowId xmlns:a16="http://schemas.microsoft.com/office/drawing/2014/main" val="2682081"/>
                  </a:ext>
                </a:extLst>
              </a:tr>
              <a:tr h="414979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Урожайность, ц/га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85725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PT Astra Serif" pitchFamily="18"/>
                          <a:cs typeface="Arial" pitchFamily="34" charset="0"/>
                        </a:rPr>
                        <a:t>Зерновые, зернобобовые - 15,82 ц/га</a:t>
                      </a:r>
                    </a:p>
                    <a:p>
                      <a:pPr marL="85725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PT Astra Serif" pitchFamily="18"/>
                          <a:cs typeface="Arial" pitchFamily="34" charset="0"/>
                        </a:rPr>
                        <a:t>Однолетние травы на зеленый корм - 37,3 ц/га</a:t>
                      </a:r>
                    </a:p>
                  </a:txBody>
                  <a:tcPr marL="7491" marR="7491" marT="7491" marB="0"/>
                </a:tc>
                <a:extLst>
                  <a:ext uri="{0D108BD9-81ED-4DB2-BD59-A6C34878D82A}">
                    <a16:rowId xmlns:a16="http://schemas.microsoft.com/office/drawing/2014/main" val="2027174321"/>
                  </a:ext>
                </a:extLst>
              </a:tr>
              <a:tr h="179731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Последний год использования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just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2014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105038184"/>
                  </a:ext>
                </a:extLst>
              </a:tr>
            </a:tbl>
          </a:graphicData>
        </a:graphic>
      </p:graphicFrame>
      <p:pic>
        <p:nvPicPr>
          <p:cNvPr id="2053" name="Picture 5" descr="\\Server\depdoc\Отдел растениеводства и механизации\СЛУЖБА МОНИТОРИНГА ЗСХ\! Информация и письма 2020\Ивестпредложения\Предложения 10 площадок по 3 тыс. га\Качалков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08" r="7851" b="35654"/>
          <a:stretch/>
        </p:blipFill>
        <p:spPr bwMode="auto">
          <a:xfrm>
            <a:off x="2990668" y="4652413"/>
            <a:ext cx="2938841" cy="16917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4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/>
          <p:cNvSpPr/>
          <p:nvPr/>
        </p:nvSpPr>
        <p:spPr>
          <a:xfrm>
            <a:off x="0" y="0"/>
            <a:ext cx="4955869" cy="1241721"/>
          </a:xfrm>
          <a:custGeom>
            <a:avLst/>
            <a:gdLst/>
            <a:ahLst/>
            <a:cxnLst/>
            <a:rect l="l" t="t" r="r" b="b"/>
            <a:pathLst>
              <a:path w="4775200" h="1216025">
                <a:moveTo>
                  <a:pt x="783162" y="0"/>
                </a:moveTo>
                <a:lnTo>
                  <a:pt x="464165" y="1771"/>
                </a:lnTo>
                <a:lnTo>
                  <a:pt x="0" y="288671"/>
                </a:lnTo>
                <a:lnTo>
                  <a:pt x="0" y="519810"/>
                </a:lnTo>
                <a:lnTo>
                  <a:pt x="829003" y="1215918"/>
                </a:lnTo>
                <a:lnTo>
                  <a:pt x="4774971" y="1201813"/>
                </a:lnTo>
                <a:lnTo>
                  <a:pt x="1663091" y="731625"/>
                </a:lnTo>
                <a:lnTo>
                  <a:pt x="783162" y="0"/>
                </a:lnTo>
                <a:close/>
              </a:path>
            </a:pathLst>
          </a:custGeom>
          <a:solidFill>
            <a:srgbClr val="52A138"/>
          </a:solidFill>
          <a:ln>
            <a:solidFill>
              <a:srgbClr val="52A138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0" tIns="0" rIns="0" bIns="0" rtlCol="0"/>
          <a:lstStyle/>
          <a:p>
            <a:pPr marL="0" marR="0" lvl="0" indent="0" algn="l" defTabSz="967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4" b="0" i="0" u="none" strike="noStrike" kern="1200" cap="none" spc="0" normalizeH="0" baseline="0" noProof="0">
              <a:ln>
                <a:noFill/>
              </a:ln>
              <a:solidFill>
                <a:srgbClr val="ED52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4"/>
          <p:cNvSpPr/>
          <p:nvPr/>
        </p:nvSpPr>
        <p:spPr>
          <a:xfrm>
            <a:off x="1" y="578158"/>
            <a:ext cx="5553742" cy="828790"/>
          </a:xfrm>
          <a:custGeom>
            <a:avLst/>
            <a:gdLst/>
            <a:ahLst/>
            <a:cxnLst/>
            <a:rect l="l" t="t" r="r" b="b"/>
            <a:pathLst>
              <a:path w="9635490" h="746760">
                <a:moveTo>
                  <a:pt x="9635382" y="0"/>
                </a:moveTo>
                <a:lnTo>
                  <a:pt x="0" y="0"/>
                </a:lnTo>
                <a:lnTo>
                  <a:pt x="904855" y="744354"/>
                </a:lnTo>
                <a:lnTo>
                  <a:pt x="9635382" y="746522"/>
                </a:lnTo>
                <a:lnTo>
                  <a:pt x="963538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5"/>
          <p:cNvSpPr/>
          <p:nvPr/>
        </p:nvSpPr>
        <p:spPr>
          <a:xfrm>
            <a:off x="0" y="0"/>
            <a:ext cx="1195754" cy="480262"/>
          </a:xfrm>
          <a:custGeom>
            <a:avLst/>
            <a:gdLst/>
            <a:ahLst/>
            <a:cxnLst/>
            <a:rect l="l" t="t" r="r" b="b"/>
            <a:pathLst>
              <a:path w="1056640" h="454025">
                <a:moveTo>
                  <a:pt x="507743" y="0"/>
                </a:moveTo>
                <a:lnTo>
                  <a:pt x="0" y="1197"/>
                </a:lnTo>
                <a:lnTo>
                  <a:pt x="0" y="453595"/>
                </a:lnTo>
                <a:lnTo>
                  <a:pt x="1056614" y="453595"/>
                </a:lnTo>
                <a:lnTo>
                  <a:pt x="507743" y="0"/>
                </a:lnTo>
                <a:close/>
              </a:path>
            </a:pathLst>
          </a:custGeom>
          <a:solidFill>
            <a:srgbClr val="C2C5BE"/>
          </a:solidFill>
          <a:ln>
            <a:solidFill>
              <a:srgbClr val="C2C5B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5553743" y="157064"/>
          <a:ext cx="6403793" cy="389008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175535">
                  <a:extLst>
                    <a:ext uri="{9D8B030D-6E8A-4147-A177-3AD203B41FA5}">
                      <a16:colId xmlns:a16="http://schemas.microsoft.com/office/drawing/2014/main" val="821694677"/>
                    </a:ext>
                  </a:extLst>
                </a:gridCol>
                <a:gridCol w="4228258">
                  <a:extLst>
                    <a:ext uri="{9D8B030D-6E8A-4147-A177-3AD203B41FA5}">
                      <a16:colId xmlns:a16="http://schemas.microsoft.com/office/drawing/2014/main" val="1151824510"/>
                    </a:ext>
                  </a:extLst>
                </a:gridCol>
              </a:tblGrid>
              <a:tr h="289687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effectLst/>
                        </a:rPr>
                        <a:t>Площадь площадки </a:t>
                      </a:r>
                      <a:endParaRPr lang="ru-RU" sz="9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00" kern="1200" dirty="0" smtClean="0"/>
                        <a:t>10 га</a:t>
                      </a:r>
                      <a:endParaRPr lang="ru-RU" altLang="ru-RU" sz="9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extLst>
                  <a:ext uri="{0D108BD9-81ED-4DB2-BD59-A6C34878D82A}">
                    <a16:rowId xmlns:a16="http://schemas.microsoft.com/office/drawing/2014/main" val="72589498"/>
                  </a:ext>
                </a:extLst>
              </a:tr>
              <a:tr h="296876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effectLst/>
                        </a:rPr>
                        <a:t>Кадастровый номер участка/квартала  </a:t>
                      </a:r>
                      <a:endParaRPr lang="ru-RU" sz="9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00" kern="1200" dirty="0" smtClean="0"/>
                        <a:t>45:09:050502; 45:09:050604; 45:09:050503; 45:09:030703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00" kern="1200" dirty="0" smtClean="0"/>
                        <a:t>500 м. северо-западнее</a:t>
                      </a:r>
                      <a:r>
                        <a:rPr lang="ru-RU" altLang="ru-RU" sz="900" kern="1200" baseline="0" dirty="0" smtClean="0"/>
                        <a:t> с. </a:t>
                      </a:r>
                      <a:r>
                        <a:rPr lang="ru-RU" altLang="ru-RU" sz="900" kern="1200" baseline="0" dirty="0" err="1" smtClean="0"/>
                        <a:t>Каминское</a:t>
                      </a:r>
                      <a:endParaRPr lang="ru-RU" altLang="ru-RU" sz="9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extLst>
                  <a:ext uri="{0D108BD9-81ED-4DB2-BD59-A6C34878D82A}">
                    <a16:rowId xmlns:a16="http://schemas.microsoft.com/office/drawing/2014/main" val="2433091793"/>
                  </a:ext>
                </a:extLst>
              </a:tr>
              <a:tr h="2896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effectLst/>
                        </a:rPr>
                        <a:t>Собственник </a:t>
                      </a:r>
                      <a:endParaRPr lang="ru-RU" sz="9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00" kern="1200" dirty="0" smtClean="0"/>
                        <a:t>Земельный участок, муниципальная собственность </a:t>
                      </a:r>
                      <a:r>
                        <a:rPr lang="ru-RU" altLang="ru-RU" sz="900" kern="1200" dirty="0" err="1" smtClean="0"/>
                        <a:t>Обанинского</a:t>
                      </a:r>
                      <a:r>
                        <a:rPr lang="ru-RU" altLang="ru-RU" sz="900" kern="1200" dirty="0" smtClean="0"/>
                        <a:t> сельсовета на который не разграничена</a:t>
                      </a:r>
                      <a:endParaRPr lang="ru-RU" altLang="ru-RU" sz="9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extLst>
                  <a:ext uri="{0D108BD9-81ED-4DB2-BD59-A6C34878D82A}">
                    <a16:rowId xmlns:a16="http://schemas.microsoft.com/office/drawing/2014/main" val="2445407814"/>
                  </a:ext>
                </a:extLst>
              </a:tr>
              <a:tr h="172900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900" kern="1200" dirty="0" smtClean="0">
                          <a:effectLst/>
                        </a:rPr>
                        <a:t>Категория земель</a:t>
                      </a:r>
                      <a:endParaRPr lang="ru-RU" altLang="ru-RU" sz="9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/>
                        <a:t>Земли населенного пункта</a:t>
                      </a:r>
                      <a:endParaRPr lang="ru-RU" sz="9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extLst>
                  <a:ext uri="{0D108BD9-81ED-4DB2-BD59-A6C34878D82A}">
                    <a16:rowId xmlns:a16="http://schemas.microsoft.com/office/drawing/2014/main" val="978716144"/>
                  </a:ext>
                </a:extLst>
              </a:tr>
              <a:tr h="296876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effectLst/>
                        </a:rPr>
                        <a:t>Основные виды разрешенного использования</a:t>
                      </a:r>
                      <a:endParaRPr lang="ru-RU" sz="9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/>
                        <a:t>Сельскохозяйственное использование (животноводство)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altLang="ru-RU" sz="9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extLst>
                  <a:ext uri="{0D108BD9-81ED-4DB2-BD59-A6C34878D82A}">
                    <a16:rowId xmlns:a16="http://schemas.microsoft.com/office/drawing/2014/main" val="745571238"/>
                  </a:ext>
                </a:extLst>
              </a:tr>
              <a:tr h="173812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900" kern="1200" dirty="0" smtClean="0">
                          <a:effectLst/>
                        </a:rPr>
                        <a:t>Электроснабжение</a:t>
                      </a:r>
                      <a:endParaRPr lang="ru-RU" altLang="ru-RU" sz="9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900" kern="1200" dirty="0" smtClean="0"/>
                        <a:t>Расстояние до ВЛ-10кВ 500 м. </a:t>
                      </a: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latin typeface="Arial" pitchFamily="34"/>
                          <a:ea typeface="Liberation Sans" pitchFamily="34"/>
                          <a:cs typeface="Arial" pitchFamily="34"/>
                        </a:rPr>
                        <a:t>Максимальная (допустимая к подключению) мощность 0,4</a:t>
                      </a:r>
                      <a:r>
                        <a:rPr lang="ru-RU" sz="900" b="0" i="0" u="none" strike="noStrike" kern="1200" baseline="0" dirty="0" smtClean="0">
                          <a:solidFill>
                            <a:srgbClr val="000000"/>
                          </a:solidFill>
                          <a:latin typeface="Arial" pitchFamily="34"/>
                          <a:ea typeface="Liberation Sans" pitchFamily="34"/>
                          <a:cs typeface="Arial" pitchFamily="34"/>
                        </a:rPr>
                        <a:t> </a:t>
                      </a: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latin typeface="Arial" pitchFamily="34"/>
                          <a:ea typeface="Liberation Sans" pitchFamily="34"/>
                          <a:cs typeface="Arial" pitchFamily="34"/>
                        </a:rPr>
                        <a:t>МВт</a:t>
                      </a:r>
                    </a:p>
                  </a:txBody>
                  <a:tcPr marL="68581" marR="68581" marT="34289" marB="34289" horzOverflow="overflow"/>
                </a:tc>
                <a:extLst>
                  <a:ext uri="{0D108BD9-81ED-4DB2-BD59-A6C34878D82A}">
                    <a16:rowId xmlns:a16="http://schemas.microsoft.com/office/drawing/2014/main" val="2140037266"/>
                  </a:ext>
                </a:extLst>
              </a:tr>
              <a:tr h="296876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effectLst/>
                        </a:rPr>
                        <a:t>Газоснабжение</a:t>
                      </a:r>
                      <a:endParaRPr lang="ru-RU" sz="9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900" kern="1200" dirty="0" smtClean="0"/>
                        <a:t>В планах проведение</a:t>
                      </a:r>
                      <a:r>
                        <a:rPr lang="ru-RU" altLang="ru-RU" sz="900" kern="1200" baseline="0" dirty="0" smtClean="0"/>
                        <a:t> газопровода до с. </a:t>
                      </a:r>
                      <a:r>
                        <a:rPr lang="ru-RU" altLang="ru-RU" sz="900" kern="1200" baseline="0" dirty="0" err="1" smtClean="0"/>
                        <a:t>Каминское</a:t>
                      </a:r>
                      <a:r>
                        <a:rPr lang="ru-RU" altLang="ru-RU" sz="900" kern="1200" baseline="0" dirty="0" smtClean="0"/>
                        <a:t> в 2025 году. (расстояние от г. Куртамыша до с. </a:t>
                      </a:r>
                      <a:r>
                        <a:rPr lang="ru-RU" altLang="ru-RU" sz="900" kern="1200" baseline="0" dirty="0" err="1" smtClean="0"/>
                        <a:t>Каминское</a:t>
                      </a:r>
                      <a:r>
                        <a:rPr lang="ru-RU" altLang="ru-RU" sz="900" kern="1200" baseline="0" dirty="0" smtClean="0"/>
                        <a:t> 44 км.)</a:t>
                      </a:r>
                      <a:endParaRPr lang="ru-RU" altLang="ru-RU" sz="9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extLst>
                  <a:ext uri="{0D108BD9-81ED-4DB2-BD59-A6C34878D82A}">
                    <a16:rowId xmlns:a16="http://schemas.microsoft.com/office/drawing/2014/main" val="3371054958"/>
                  </a:ext>
                </a:extLst>
              </a:tr>
              <a:tr h="173812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effectLst/>
                        </a:rPr>
                        <a:t>Водоснабжение </a:t>
                      </a:r>
                      <a:endParaRPr lang="ru-RU" sz="9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900" kern="1200" dirty="0" smtClean="0"/>
                        <a:t>Возможность организации автономной артезианской скважины</a:t>
                      </a:r>
                      <a:endParaRPr lang="ru-RU" altLang="ru-RU" sz="9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extLst>
                  <a:ext uri="{0D108BD9-81ED-4DB2-BD59-A6C34878D82A}">
                    <a16:rowId xmlns:a16="http://schemas.microsoft.com/office/drawing/2014/main" val="3918132375"/>
                  </a:ext>
                </a:extLst>
              </a:tr>
              <a:tr h="296876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effectLst/>
                        </a:rPr>
                        <a:t>Водоотведение</a:t>
                      </a:r>
                      <a:endParaRPr lang="ru-RU" sz="9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/>
                        <a:t>Возможно строительство локальной канализации с отводом нечистот в септик.</a:t>
                      </a:r>
                      <a:endParaRPr lang="ru-RU" altLang="ru-RU" sz="9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extLst>
                  <a:ext uri="{0D108BD9-81ED-4DB2-BD59-A6C34878D82A}">
                    <a16:rowId xmlns:a16="http://schemas.microsoft.com/office/drawing/2014/main" val="3590742201"/>
                  </a:ext>
                </a:extLst>
              </a:tr>
              <a:tr h="173812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00" kern="1200" dirty="0" smtClean="0">
                          <a:effectLst/>
                        </a:rPr>
                        <a:t>Подъездные пути</a:t>
                      </a:r>
                      <a:endParaRPr lang="ru-RU" altLang="ru-RU" sz="9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00" kern="1200" dirty="0" smtClean="0"/>
                        <a:t>До асфальтированной дороги 1</a:t>
                      </a:r>
                      <a:r>
                        <a:rPr lang="ru-RU" altLang="ru-RU" sz="900" kern="1200" baseline="0" dirty="0" smtClean="0"/>
                        <a:t> км.</a:t>
                      </a:r>
                      <a:endParaRPr lang="ru-RU" altLang="ru-RU" sz="9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extLst>
                  <a:ext uri="{0D108BD9-81ED-4DB2-BD59-A6C34878D82A}">
                    <a16:rowId xmlns:a16="http://schemas.microsoft.com/office/drawing/2014/main" val="2814422249"/>
                  </a:ext>
                </a:extLst>
              </a:tr>
              <a:tr h="173812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effectLst/>
                        </a:rPr>
                        <a:t>Санитарно-защитная зона</a:t>
                      </a:r>
                      <a:endParaRPr lang="ru-RU" sz="9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00" kern="1200" dirty="0" smtClean="0"/>
                        <a:t>Расстояние до ближайших жилых домов 500 м.</a:t>
                      </a:r>
                      <a:endParaRPr lang="ru-RU" altLang="ru-RU" sz="9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extLst>
                  <a:ext uri="{0D108BD9-81ED-4DB2-BD59-A6C34878D82A}">
                    <a16:rowId xmlns:a16="http://schemas.microsoft.com/office/drawing/2014/main" val="613912492"/>
                  </a:ext>
                </a:extLst>
              </a:tr>
              <a:tr h="493221"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/>
                        <a:t>Механизм предоставления инвестиционной площадки</a:t>
                      </a:r>
                      <a:endParaRPr lang="ru-RU" sz="900" b="1" dirty="0">
                        <a:latin typeface="Arial" pitchFamily="34"/>
                        <a:ea typeface="PT Astra Serif" pitchFamily="18"/>
                        <a:cs typeface="Arial" pitchFamily="34"/>
                      </a:endParaRPr>
                    </a:p>
                  </a:txBody>
                  <a:tcPr marL="7491" marR="7491" marT="7491" marB="0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900" kern="1200" dirty="0"/>
                        <a:t>1) Предоставление земельного участка в аренду без проведения торгов в целях</a:t>
                      </a:r>
                      <a:r>
                        <a:rPr lang="ru-RU" sz="900" kern="1200" baseline="0" dirty="0"/>
                        <a:t> </a:t>
                      </a:r>
                      <a:r>
                        <a:rPr lang="ru-RU" sz="900" kern="1200" dirty="0"/>
                        <a:t>реализации масштабных инвестиционных проектов</a:t>
                      </a:r>
                      <a:r>
                        <a:rPr lang="ru-RU" sz="900" kern="1200" baseline="0" dirty="0"/>
                        <a:t> </a:t>
                      </a:r>
                      <a:r>
                        <a:rPr lang="ru-RU" sz="900" kern="1200" dirty="0"/>
                        <a:t>с последующим правом выкупа;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900" kern="1200" dirty="0"/>
                        <a:t>2)Аукцион по аренде/собственности земельных участков</a:t>
                      </a:r>
                      <a:endParaRPr lang="ru-RU" sz="900" b="0" dirty="0">
                        <a:solidFill>
                          <a:srgbClr val="000000"/>
                        </a:solidFill>
                        <a:latin typeface="Arial" pitchFamily="34"/>
                        <a:ea typeface="PT Astra Serif" pitchFamily="18"/>
                        <a:cs typeface="Arial" pitchFamily="34"/>
                      </a:endParaRPr>
                    </a:p>
                  </a:txBody>
                  <a:tcPr marL="7491" marR="7491" marT="7491" marB="0"/>
                </a:tc>
                <a:extLst>
                  <a:ext uri="{0D108BD9-81ED-4DB2-BD59-A6C34878D82A}">
                    <a16:rowId xmlns:a16="http://schemas.microsoft.com/office/drawing/2014/main" val="79803977"/>
                  </a:ext>
                </a:extLst>
              </a:tr>
              <a:tr h="1738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effectLst/>
                        </a:rPr>
                        <a:t>Наличие объектов недвижимости</a:t>
                      </a:r>
                      <a:endParaRPr lang="ru-RU" sz="9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900" kern="1200" dirty="0" smtClean="0"/>
                        <a:t>Объектов</a:t>
                      </a:r>
                      <a:r>
                        <a:rPr lang="ru-RU" altLang="ru-RU" sz="900" kern="1200" baseline="0" dirty="0" smtClean="0"/>
                        <a:t> нет</a:t>
                      </a:r>
                      <a:endParaRPr lang="ru-RU" altLang="ru-RU" sz="9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extLst>
                  <a:ext uri="{0D108BD9-81ED-4DB2-BD59-A6C34878D82A}">
                    <a16:rowId xmlns:a16="http://schemas.microsoft.com/office/drawing/2014/main" val="691343710"/>
                  </a:ext>
                </a:extLst>
              </a:tr>
            </a:tbl>
          </a:graphicData>
        </a:graphic>
      </p:graphicFrame>
      <p:sp>
        <p:nvSpPr>
          <p:cNvPr id="17" name="object 6"/>
          <p:cNvSpPr txBox="1">
            <a:spLocks noGrp="1"/>
          </p:cNvSpPr>
          <p:nvPr>
            <p:ph type="title"/>
          </p:nvPr>
        </p:nvSpPr>
        <p:spPr>
          <a:xfrm>
            <a:off x="387498" y="764162"/>
            <a:ext cx="5166245" cy="754942"/>
          </a:xfrm>
          <a:prstGeom prst="rect">
            <a:avLst/>
          </a:prstGeom>
        </p:spPr>
        <p:txBody>
          <a:bodyPr vert="horz" wrap="square" lIns="0" tIns="16121" rIns="0" bIns="0" rtlCol="0" anchor="ctr">
            <a:spAutoFit/>
          </a:bodyPr>
          <a:lstStyle/>
          <a:p>
            <a:pPr marL="13434" algn="ctr">
              <a:lnSpc>
                <a:spcPct val="100000"/>
              </a:lnSpc>
              <a:spcBef>
                <a:spcPts val="127"/>
              </a:spcBef>
            </a:pPr>
            <a:r>
              <a:rPr lang="ru-RU" sz="1600" spc="-21" dirty="0"/>
              <a:t>КУРГАНСКАЯ ОБЛАСТЬ, КУРТАМЫШСКИЙ РАЙОН, с. </a:t>
            </a:r>
            <a:r>
              <a:rPr lang="ru-RU" sz="1600" spc="-21" dirty="0" err="1"/>
              <a:t>Каминское</a:t>
            </a:r>
            <a:r>
              <a:rPr lang="ru-RU" sz="1600" spc="-21" dirty="0"/>
              <a:t/>
            </a:r>
            <a:br>
              <a:rPr lang="ru-RU" sz="1600" spc="-21" dirty="0"/>
            </a:br>
            <a:endParaRPr lang="ru-RU" sz="1600" spc="-21" dirty="0"/>
          </a:p>
        </p:txBody>
      </p:sp>
      <p:sp>
        <p:nvSpPr>
          <p:cNvPr id="19" name="object 7"/>
          <p:cNvSpPr txBox="1"/>
          <p:nvPr/>
        </p:nvSpPr>
        <p:spPr>
          <a:xfrm>
            <a:off x="993881" y="73932"/>
            <a:ext cx="4909277" cy="4635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6449" rIns="0" bIns="0" anchor="t" anchorCtr="0" compatLnSpc="1">
            <a:spAutoFit/>
          </a:bodyPr>
          <a:lstStyle/>
          <a:p>
            <a:pPr marL="12186" algn="ctr" defTabSz="414772">
              <a:spcBef>
                <a:spcPts val="132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spc="38" dirty="0">
                <a:solidFill>
                  <a:srgbClr val="1F4E79"/>
                </a:solidFill>
                <a:latin typeface="Arial"/>
                <a:cs typeface="Arial"/>
              </a:rPr>
              <a:t>ИНВЕСТИЦИОННАЯ ПЛОЩАДКА </a:t>
            </a:r>
            <a:endParaRPr lang="ru-RU" sz="1400" b="1" spc="38" dirty="0" smtClean="0">
              <a:solidFill>
                <a:srgbClr val="1F4E79"/>
              </a:solidFill>
              <a:latin typeface="Arial"/>
              <a:cs typeface="Arial"/>
            </a:endParaRPr>
          </a:p>
          <a:p>
            <a:pPr marL="12186" algn="ctr" defTabSz="414772">
              <a:spcBef>
                <a:spcPts val="132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spc="38" dirty="0" smtClean="0">
                <a:solidFill>
                  <a:srgbClr val="1F4E79"/>
                </a:solidFill>
                <a:latin typeface="Arial"/>
                <a:cs typeface="Arial"/>
              </a:rPr>
              <a:t>под </a:t>
            </a:r>
            <a:r>
              <a:rPr lang="ru-RU" sz="1400" b="1" spc="38" dirty="0">
                <a:solidFill>
                  <a:srgbClr val="1F4E79"/>
                </a:solidFill>
                <a:latin typeface="Arial"/>
                <a:cs typeface="Arial"/>
              </a:rPr>
              <a:t>размещение животноводческой фермы</a:t>
            </a:r>
            <a:endParaRPr lang="ru-RU" sz="1400" dirty="0">
              <a:solidFill>
                <a:srgbClr val="1F4E79"/>
              </a:solidFill>
              <a:latin typeface="Arial"/>
              <a:cs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07" y="1690848"/>
            <a:ext cx="4100899" cy="33307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016" y="3596317"/>
            <a:ext cx="3611005" cy="30811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Прямоугольник 20"/>
          <p:cNvSpPr/>
          <p:nvPr/>
        </p:nvSpPr>
        <p:spPr>
          <a:xfrm>
            <a:off x="5472816" y="4344433"/>
            <a:ext cx="6484720" cy="205840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земельного участка без проведения торгов.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мероприятий программы поддержки начинающих фермеров возможно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получить грант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размере до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5,0 млн. рублей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на условиях 10% долевого финансирования целевых расходов за счет собственных средств крестьянского (фермерского) хозяйства.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Возмещение до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50 %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затрат на приобретение оборудования для животноводства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строительстве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молочно-товарной фермы до 400 голов коров но не более 30 млн. руб.;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Субсидирование до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25 %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затрат на строительство молочных комплексов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голов коров;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Возмещение до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65 %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затрат, понесенных в связи с приобретением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молодняка сельскохозяйственных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животных;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Получение льготных краткосрочных кредитов до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направленных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развитие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отрасли животноводства по следующим направлениям: на приобретение молодняка сельскохозяйственных животных, кормов, ветеринарных препаратов.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Возмещение части затрат на 1 килограмм реализованного и (или) отгруженного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собственную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переработку коровьего молока;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Субсидии на техническое перевооружение производства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сельскохозяйственных товаропроизводителей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приоритетных отраслей животноводства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кормозаготовительную технику и оборудование, оборудование для ферм 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Субсидирование на приобретение не племенного скота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60 %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 стоимости,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приобретении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20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голов</a:t>
            </a:r>
          </a:p>
          <a:p>
            <a:pPr defTabSz="8295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816" dirty="0" smtClean="0">
              <a:solidFill>
                <a:srgbClr val="000000"/>
              </a:solidFill>
              <a:latin typeface="Calibri"/>
            </a:endParaRPr>
          </a:p>
          <a:p>
            <a:pPr defTabSz="8295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816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771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Server\depdoc\Отдел растениеводства и механизации\СЛУЖБА МОНИТОРИНГА ЗСХ\! Информация и письма 2020\Ивестпредложения\Предложения 10 площадок по 3 тыс. га\Куртамышский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76" y="1492672"/>
            <a:ext cx="3258449" cy="300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ject 3"/>
          <p:cNvSpPr/>
          <p:nvPr/>
        </p:nvSpPr>
        <p:spPr>
          <a:xfrm>
            <a:off x="0" y="0"/>
            <a:ext cx="4955869" cy="1241721"/>
          </a:xfrm>
          <a:custGeom>
            <a:avLst/>
            <a:gdLst/>
            <a:ahLst/>
            <a:cxnLst/>
            <a:rect l="l" t="t" r="r" b="b"/>
            <a:pathLst>
              <a:path w="4775200" h="1216025">
                <a:moveTo>
                  <a:pt x="783162" y="0"/>
                </a:moveTo>
                <a:lnTo>
                  <a:pt x="464165" y="1771"/>
                </a:lnTo>
                <a:lnTo>
                  <a:pt x="0" y="288671"/>
                </a:lnTo>
                <a:lnTo>
                  <a:pt x="0" y="519810"/>
                </a:lnTo>
                <a:lnTo>
                  <a:pt x="829003" y="1215918"/>
                </a:lnTo>
                <a:lnTo>
                  <a:pt x="4774971" y="1201813"/>
                </a:lnTo>
                <a:lnTo>
                  <a:pt x="1663091" y="731625"/>
                </a:lnTo>
                <a:lnTo>
                  <a:pt x="783162" y="0"/>
                </a:lnTo>
                <a:close/>
              </a:path>
            </a:pathLst>
          </a:custGeom>
          <a:solidFill>
            <a:srgbClr val="52A138"/>
          </a:solidFill>
          <a:ln>
            <a:solidFill>
              <a:srgbClr val="52A138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0" tIns="0" rIns="0" bIns="0" rtlCol="0"/>
          <a:lstStyle/>
          <a:p>
            <a:pPr marL="0" marR="0" lvl="0" indent="0" algn="l" defTabSz="967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4" b="0" i="0" u="none" strike="noStrike" kern="1200" cap="none" spc="0" normalizeH="0" baseline="0" noProof="0">
              <a:ln>
                <a:noFill/>
              </a:ln>
              <a:solidFill>
                <a:srgbClr val="ED52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4"/>
          <p:cNvSpPr/>
          <p:nvPr/>
        </p:nvSpPr>
        <p:spPr>
          <a:xfrm>
            <a:off x="1" y="578158"/>
            <a:ext cx="6093068" cy="828790"/>
          </a:xfrm>
          <a:custGeom>
            <a:avLst/>
            <a:gdLst/>
            <a:ahLst/>
            <a:cxnLst/>
            <a:rect l="l" t="t" r="r" b="b"/>
            <a:pathLst>
              <a:path w="9635490" h="746760">
                <a:moveTo>
                  <a:pt x="9635382" y="0"/>
                </a:moveTo>
                <a:lnTo>
                  <a:pt x="0" y="0"/>
                </a:lnTo>
                <a:lnTo>
                  <a:pt x="904855" y="744354"/>
                </a:lnTo>
                <a:lnTo>
                  <a:pt x="9635382" y="746522"/>
                </a:lnTo>
                <a:lnTo>
                  <a:pt x="963538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5"/>
          <p:cNvSpPr/>
          <p:nvPr/>
        </p:nvSpPr>
        <p:spPr>
          <a:xfrm>
            <a:off x="0" y="0"/>
            <a:ext cx="1195754" cy="480262"/>
          </a:xfrm>
          <a:custGeom>
            <a:avLst/>
            <a:gdLst/>
            <a:ahLst/>
            <a:cxnLst/>
            <a:rect l="l" t="t" r="r" b="b"/>
            <a:pathLst>
              <a:path w="1056640" h="454025">
                <a:moveTo>
                  <a:pt x="507743" y="0"/>
                </a:moveTo>
                <a:lnTo>
                  <a:pt x="0" y="1197"/>
                </a:lnTo>
                <a:lnTo>
                  <a:pt x="0" y="453595"/>
                </a:lnTo>
                <a:lnTo>
                  <a:pt x="1056614" y="453595"/>
                </a:lnTo>
                <a:lnTo>
                  <a:pt x="507743" y="0"/>
                </a:lnTo>
                <a:close/>
              </a:path>
            </a:pathLst>
          </a:custGeom>
          <a:solidFill>
            <a:srgbClr val="C2C5BE"/>
          </a:solidFill>
          <a:ln>
            <a:solidFill>
              <a:srgbClr val="C2C5B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6"/>
          <p:cNvSpPr txBox="1">
            <a:spLocks noGrp="1"/>
          </p:cNvSpPr>
          <p:nvPr>
            <p:ph type="title"/>
          </p:nvPr>
        </p:nvSpPr>
        <p:spPr>
          <a:xfrm>
            <a:off x="387498" y="887272"/>
            <a:ext cx="5166245" cy="508721"/>
          </a:xfrm>
          <a:prstGeom prst="rect">
            <a:avLst/>
          </a:prstGeom>
        </p:spPr>
        <p:txBody>
          <a:bodyPr vert="horz" wrap="square" lIns="0" tIns="16121" rIns="0" bIns="0" rtlCol="0" anchor="ctr">
            <a:spAutoFit/>
          </a:bodyPr>
          <a:lstStyle/>
          <a:p>
            <a:pPr marL="13434" algn="ctr">
              <a:lnSpc>
                <a:spcPct val="100000"/>
              </a:lnSpc>
              <a:spcBef>
                <a:spcPts val="127"/>
              </a:spcBef>
            </a:pPr>
            <a:r>
              <a:rPr lang="ru-RU" sz="1400" spc="-21" dirty="0"/>
              <a:t>КУРГАНСКАЯ ОБЛАСТЬ, КУРТАМЫШСКИЙ </a:t>
            </a:r>
            <a:r>
              <a:rPr lang="ru-RU" sz="1400" spc="-21" dirty="0" smtClean="0"/>
              <a:t>РАЙОН</a:t>
            </a:r>
            <a:r>
              <a:rPr lang="ru-RU" sz="1600" spc="-21" dirty="0" smtClean="0"/>
              <a:t> </a:t>
            </a:r>
            <a:r>
              <a:rPr lang="ru-RU" sz="1600" spc="-21" dirty="0"/>
              <a:t/>
            </a:r>
            <a:br>
              <a:rPr lang="ru-RU" sz="1600" spc="-21" dirty="0"/>
            </a:br>
            <a:endParaRPr lang="ru-RU" sz="1600" spc="-21" dirty="0"/>
          </a:p>
        </p:txBody>
      </p:sp>
      <p:sp>
        <p:nvSpPr>
          <p:cNvPr id="19" name="object 7"/>
          <p:cNvSpPr txBox="1"/>
          <p:nvPr/>
        </p:nvSpPr>
        <p:spPr>
          <a:xfrm>
            <a:off x="993881" y="189958"/>
            <a:ext cx="4909277" cy="2320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6449" rIns="0" bIns="0" anchor="t" anchorCtr="0" compatLnSpc="1">
            <a:spAutoFit/>
          </a:bodyPr>
          <a:lstStyle/>
          <a:p>
            <a:pPr marL="12186" algn="ctr" defTabSz="414772">
              <a:spcBef>
                <a:spcPts val="132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spc="38" dirty="0" smtClean="0">
                <a:solidFill>
                  <a:srgbClr val="1F4E79"/>
                </a:solidFill>
                <a:latin typeface="Arial"/>
                <a:cs typeface="Arial"/>
              </a:rPr>
              <a:t>НЕИСПОЛЬЗУЕМЫЕ ЗЕМЕЛЬНЫЕ УЧАСТКИ</a:t>
            </a:r>
            <a:endParaRPr lang="ru-RU" sz="1400" dirty="0">
              <a:solidFill>
                <a:srgbClr val="1F4E79"/>
              </a:solidFill>
              <a:latin typeface="Arial"/>
              <a:cs typeface="Arial"/>
            </a:endParaRPr>
          </a:p>
        </p:txBody>
      </p:sp>
      <p:graphicFrame>
        <p:nvGraphicFramePr>
          <p:cNvPr id="12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407381"/>
              </p:ext>
            </p:extLst>
          </p:nvPr>
        </p:nvGraphicFramePr>
        <p:xfrm>
          <a:off x="6196586" y="620860"/>
          <a:ext cx="5869955" cy="3868245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2674474">
                  <a:extLst>
                    <a:ext uri="{9D8B030D-6E8A-4147-A177-3AD203B41FA5}">
                      <a16:colId xmlns:a16="http://schemas.microsoft.com/office/drawing/2014/main" val="4092000588"/>
                    </a:ext>
                  </a:extLst>
                </a:gridCol>
                <a:gridCol w="3195481">
                  <a:extLst>
                    <a:ext uri="{9D8B030D-6E8A-4147-A177-3AD203B41FA5}">
                      <a16:colId xmlns:a16="http://schemas.microsoft.com/office/drawing/2014/main" val="3854118759"/>
                    </a:ext>
                  </a:extLst>
                </a:gridCol>
              </a:tblGrid>
              <a:tr h="276509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Кадастровый номер земельного участка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45:09:050502; 45:09:050604; 45:09:050503; 45:09:030703 500 м. северо-западнее</a:t>
                      </a:r>
                      <a:r>
                        <a:rPr lang="ru-RU" altLang="ru-RU" sz="10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с. </a:t>
                      </a:r>
                      <a:r>
                        <a:rPr lang="ru-RU" altLang="ru-RU" sz="1000" kern="1200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Каминское</a:t>
                      </a:r>
                      <a:endParaRPr lang="ru-RU" altLang="ru-RU" sz="10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3425408956"/>
                  </a:ext>
                </a:extLst>
              </a:tr>
              <a:tr h="276509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Площадь земельного </a:t>
                      </a: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участка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Пашня - 1,1 тыс.</a:t>
                      </a:r>
                      <a:r>
                        <a:rPr lang="ru-RU" sz="1000" b="0" i="0" u="none" strike="noStrike" kern="1200" baseline="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 га </a:t>
                      </a: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(</a:t>
                      </a:r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удаленность от производственной</a:t>
                      </a: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площадки 10 км)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552413902"/>
                  </a:ext>
                </a:extLst>
              </a:tr>
              <a:tr h="179731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Собственник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Муниципальная собственность </a:t>
                      </a:r>
                      <a:r>
                        <a:rPr lang="ru-RU" altLang="ru-RU" sz="1000" kern="12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Обанинского</a:t>
                      </a:r>
                      <a:r>
                        <a:rPr lang="ru-RU" altLang="ru-RU" sz="10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сельсовета (не разграничена)</a:t>
                      </a: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2737040383"/>
                  </a:ext>
                </a:extLst>
              </a:tr>
              <a:tr h="179731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Категория земель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Земли сельскохозяйственного назначения</a:t>
                      </a: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3818353537"/>
                  </a:ext>
                </a:extLst>
              </a:tr>
              <a:tr h="276509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Разрешенное использование земельного участка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Для</a:t>
                      </a: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сельскохозяйственного использования</a:t>
                      </a: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2003540573"/>
                  </a:ext>
                </a:extLst>
              </a:tr>
              <a:tr h="276509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Стоимость аренды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Liberation Sans" pitchFamily="34"/>
                          <a:cs typeface="Arial" pitchFamily="34" charset="0"/>
                        </a:rPr>
                        <a:t>150 руб. за 1 га</a:t>
                      </a:r>
                      <a:endParaRPr lang="ru-RU" sz="1000" b="0" i="0" u="none" strike="noStrike" kern="1200" dirty="0">
                        <a:latin typeface="Arial" pitchFamily="34" charset="0"/>
                        <a:ea typeface="Liberation Sans" pitchFamily="34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255287454"/>
                  </a:ext>
                </a:extLst>
              </a:tr>
              <a:tr h="297825">
                <a:tc>
                  <a:txBody>
                    <a:bodyPr/>
                    <a:lstStyle/>
                    <a:p>
                      <a:pPr marL="0" lv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Цена продажи</a:t>
                      </a:r>
                      <a:endParaRPr lang="ru-RU" sz="1000" b="0" kern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91" marR="7491" marT="7491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fontAlgn="auto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</a:t>
                      </a:r>
                      <a:endParaRPr lang="ru-RU" sz="1000" b="0" kern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91" marR="7491" marT="7491" marB="0"/>
                </a:tc>
                <a:extLst>
                  <a:ext uri="{0D108BD9-81ED-4DB2-BD59-A6C34878D82A}">
                    <a16:rowId xmlns:a16="http://schemas.microsoft.com/office/drawing/2014/main" val="517221563"/>
                  </a:ext>
                </a:extLst>
              </a:tr>
              <a:tr h="142927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Показатель почвенного плодородия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85725" algn="just" defTabSz="914400" rtl="0" fontAlgn="auto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0,64</a:t>
                      </a:r>
                      <a:endParaRPr lang="ru-RU" sz="1000" b="0" kern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91" marR="7491" marT="7491" marB="0"/>
                </a:tc>
                <a:extLst>
                  <a:ext uri="{0D108BD9-81ED-4DB2-BD59-A6C34878D82A}">
                    <a16:rowId xmlns:a16="http://schemas.microsoft.com/office/drawing/2014/main" val="2682081"/>
                  </a:ext>
                </a:extLst>
              </a:tr>
              <a:tr h="414979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Урожайность, ц/га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85725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PT Astra Serif" pitchFamily="18"/>
                          <a:cs typeface="Arial" pitchFamily="34" charset="0"/>
                        </a:rPr>
                        <a:t>Зерновые, зернобобовые - 16,24 ц/га</a:t>
                      </a:r>
                    </a:p>
                    <a:p>
                      <a:pPr marL="85725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PT Astra Serif" pitchFamily="18"/>
                          <a:cs typeface="Arial" pitchFamily="34" charset="0"/>
                        </a:rPr>
                        <a:t>Однолетние травы на зеленый корм - 66,1 ц/га</a:t>
                      </a:r>
                    </a:p>
                    <a:p>
                      <a:pPr marL="85725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PT Astra Serif" pitchFamily="18"/>
                          <a:cs typeface="Arial" pitchFamily="34" charset="0"/>
                        </a:rPr>
                        <a:t>Кукуруза - 127,7 ц/га</a:t>
                      </a:r>
                      <a:endParaRPr lang="ru-RU" sz="1000" b="0" dirty="0">
                        <a:solidFill>
                          <a:srgbClr val="000000"/>
                        </a:solidFill>
                        <a:latin typeface="Arial" pitchFamily="34" charset="0"/>
                        <a:ea typeface="PT Astra Serif" pitchFamily="18"/>
                        <a:cs typeface="Arial" pitchFamily="34" charset="0"/>
                      </a:endParaRPr>
                    </a:p>
                  </a:txBody>
                  <a:tcPr marL="7491" marR="7491" marT="7491" marB="0"/>
                </a:tc>
                <a:extLst>
                  <a:ext uri="{0D108BD9-81ED-4DB2-BD59-A6C34878D82A}">
                    <a16:rowId xmlns:a16="http://schemas.microsoft.com/office/drawing/2014/main" val="2027174321"/>
                  </a:ext>
                </a:extLst>
              </a:tr>
              <a:tr h="179731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Последний год использования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just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2006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105038184"/>
                  </a:ext>
                </a:extLst>
              </a:tr>
              <a:tr h="179731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Механизм предоставления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Постановка на государственный кадастровый учет;</a:t>
                      </a:r>
                      <a:r>
                        <a:rPr lang="ru-RU" sz="10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Предоставления земельного участка в аренду.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825" y="3679154"/>
            <a:ext cx="4075333" cy="29946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629591" y="1562693"/>
            <a:ext cx="1718740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Каминский сельсовет</a:t>
            </a:r>
            <a:endParaRPr lang="ru-RU" sz="11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48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/>
          <p:cNvSpPr/>
          <p:nvPr/>
        </p:nvSpPr>
        <p:spPr>
          <a:xfrm>
            <a:off x="0" y="0"/>
            <a:ext cx="4955869" cy="1241721"/>
          </a:xfrm>
          <a:custGeom>
            <a:avLst/>
            <a:gdLst/>
            <a:ahLst/>
            <a:cxnLst/>
            <a:rect l="l" t="t" r="r" b="b"/>
            <a:pathLst>
              <a:path w="4775200" h="1216025">
                <a:moveTo>
                  <a:pt x="783162" y="0"/>
                </a:moveTo>
                <a:lnTo>
                  <a:pt x="464165" y="1771"/>
                </a:lnTo>
                <a:lnTo>
                  <a:pt x="0" y="288671"/>
                </a:lnTo>
                <a:lnTo>
                  <a:pt x="0" y="519810"/>
                </a:lnTo>
                <a:lnTo>
                  <a:pt x="829003" y="1215918"/>
                </a:lnTo>
                <a:lnTo>
                  <a:pt x="4774971" y="1201813"/>
                </a:lnTo>
                <a:lnTo>
                  <a:pt x="1663091" y="731625"/>
                </a:lnTo>
                <a:lnTo>
                  <a:pt x="783162" y="0"/>
                </a:lnTo>
                <a:close/>
              </a:path>
            </a:pathLst>
          </a:custGeom>
          <a:solidFill>
            <a:srgbClr val="52A138"/>
          </a:solidFill>
          <a:ln>
            <a:solidFill>
              <a:srgbClr val="52A138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0" tIns="0" rIns="0" bIns="0" rtlCol="0"/>
          <a:lstStyle/>
          <a:p>
            <a:pPr marL="0" marR="0" lvl="0" indent="0" algn="l" defTabSz="967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4" b="0" i="0" u="none" strike="noStrike" kern="1200" cap="none" spc="0" normalizeH="0" baseline="0" noProof="0">
              <a:ln>
                <a:noFill/>
              </a:ln>
              <a:solidFill>
                <a:srgbClr val="ED52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4"/>
          <p:cNvSpPr/>
          <p:nvPr/>
        </p:nvSpPr>
        <p:spPr>
          <a:xfrm>
            <a:off x="1" y="578158"/>
            <a:ext cx="5794717" cy="828790"/>
          </a:xfrm>
          <a:custGeom>
            <a:avLst/>
            <a:gdLst/>
            <a:ahLst/>
            <a:cxnLst/>
            <a:rect l="l" t="t" r="r" b="b"/>
            <a:pathLst>
              <a:path w="9635490" h="746760">
                <a:moveTo>
                  <a:pt x="9635382" y="0"/>
                </a:moveTo>
                <a:lnTo>
                  <a:pt x="0" y="0"/>
                </a:lnTo>
                <a:lnTo>
                  <a:pt x="904855" y="744354"/>
                </a:lnTo>
                <a:lnTo>
                  <a:pt x="9635382" y="746522"/>
                </a:lnTo>
                <a:lnTo>
                  <a:pt x="963538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5"/>
          <p:cNvSpPr/>
          <p:nvPr/>
        </p:nvSpPr>
        <p:spPr>
          <a:xfrm>
            <a:off x="0" y="0"/>
            <a:ext cx="1195754" cy="480262"/>
          </a:xfrm>
          <a:custGeom>
            <a:avLst/>
            <a:gdLst/>
            <a:ahLst/>
            <a:cxnLst/>
            <a:rect l="l" t="t" r="r" b="b"/>
            <a:pathLst>
              <a:path w="1056640" h="454025">
                <a:moveTo>
                  <a:pt x="507743" y="0"/>
                </a:moveTo>
                <a:lnTo>
                  <a:pt x="0" y="1197"/>
                </a:lnTo>
                <a:lnTo>
                  <a:pt x="0" y="453595"/>
                </a:lnTo>
                <a:lnTo>
                  <a:pt x="1056614" y="453595"/>
                </a:lnTo>
                <a:lnTo>
                  <a:pt x="507743" y="0"/>
                </a:lnTo>
                <a:close/>
              </a:path>
            </a:pathLst>
          </a:custGeom>
          <a:solidFill>
            <a:srgbClr val="C2C5BE"/>
          </a:solidFill>
          <a:ln>
            <a:solidFill>
              <a:srgbClr val="C2C5B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6"/>
          <p:cNvSpPr txBox="1">
            <a:spLocks noGrp="1"/>
          </p:cNvSpPr>
          <p:nvPr>
            <p:ph type="title"/>
          </p:nvPr>
        </p:nvSpPr>
        <p:spPr>
          <a:xfrm>
            <a:off x="652010" y="805698"/>
            <a:ext cx="5166245" cy="570276"/>
          </a:xfrm>
          <a:prstGeom prst="rect">
            <a:avLst/>
          </a:prstGeom>
        </p:spPr>
        <p:txBody>
          <a:bodyPr vert="horz" wrap="square" lIns="0" tIns="16121" rIns="0" bIns="0" rtlCol="0" anchor="ctr">
            <a:spAutoFit/>
          </a:bodyPr>
          <a:lstStyle/>
          <a:p>
            <a:pPr marL="13434" algn="ctr">
              <a:lnSpc>
                <a:spcPct val="100000"/>
              </a:lnSpc>
              <a:spcBef>
                <a:spcPts val="127"/>
              </a:spcBef>
            </a:pPr>
            <a:r>
              <a:rPr lang="ru-RU" sz="1800" spc="-21" dirty="0"/>
              <a:t/>
            </a:r>
            <a:br>
              <a:rPr lang="ru-RU" sz="1800" spc="-21" dirty="0"/>
            </a:br>
            <a:endParaRPr lang="ru-RU" sz="1800" spc="-21" dirty="0"/>
          </a:p>
        </p:txBody>
      </p:sp>
      <p:pic>
        <p:nvPicPr>
          <p:cNvPr id="7" name="Picture 2" descr="C:\Users\Admin\Desktop\с. Михалево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26" y="1472427"/>
            <a:ext cx="5531017" cy="523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5812043" y="152408"/>
          <a:ext cx="6187044" cy="3642014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341045">
                  <a:extLst>
                    <a:ext uri="{9D8B030D-6E8A-4147-A177-3AD203B41FA5}">
                      <a16:colId xmlns:a16="http://schemas.microsoft.com/office/drawing/2014/main" val="821694677"/>
                    </a:ext>
                  </a:extLst>
                </a:gridCol>
                <a:gridCol w="3845999">
                  <a:extLst>
                    <a:ext uri="{9D8B030D-6E8A-4147-A177-3AD203B41FA5}">
                      <a16:colId xmlns:a16="http://schemas.microsoft.com/office/drawing/2014/main" val="1151824510"/>
                    </a:ext>
                  </a:extLst>
                </a:gridCol>
              </a:tblGrid>
              <a:tr h="345540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effectLst/>
                        </a:rPr>
                        <a:t>Площадь площадки </a:t>
                      </a:r>
                      <a:endParaRPr lang="ru-RU" sz="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800" kern="1200" dirty="0" smtClean="0"/>
                        <a:t>10 га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800" kern="1200" dirty="0" smtClean="0"/>
                        <a:t>Пашня 1000 га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800" kern="1200" dirty="0" smtClean="0"/>
                        <a:t>Пастбища 3000 га</a:t>
                      </a:r>
                      <a:endParaRPr lang="ru-RU" altLang="ru-RU" sz="8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extLst>
                  <a:ext uri="{0D108BD9-81ED-4DB2-BD59-A6C34878D82A}">
                    <a16:rowId xmlns:a16="http://schemas.microsoft.com/office/drawing/2014/main" val="72589498"/>
                  </a:ext>
                </a:extLst>
              </a:tr>
              <a:tr h="248546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effectLst/>
                        </a:rPr>
                        <a:t>Кадастровый номер участка/квартала  </a:t>
                      </a:r>
                      <a:endParaRPr lang="ru-RU" sz="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800" kern="1200" dirty="0" smtClean="0"/>
                        <a:t>45:18:012501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800" kern="1200" dirty="0" smtClean="0"/>
                        <a:t>150 м. северо-восточное</a:t>
                      </a:r>
                      <a:r>
                        <a:rPr lang="ru-RU" altLang="ru-RU" sz="800" kern="1200" baseline="0" dirty="0" smtClean="0"/>
                        <a:t> с. </a:t>
                      </a:r>
                      <a:r>
                        <a:rPr lang="ru-RU" altLang="ru-RU" sz="800" kern="1200" baseline="0" dirty="0" err="1" smtClean="0"/>
                        <a:t>Михалево</a:t>
                      </a:r>
                      <a:endParaRPr lang="ru-RU" altLang="ru-RU" sz="8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extLst>
                  <a:ext uri="{0D108BD9-81ED-4DB2-BD59-A6C34878D82A}">
                    <a16:rowId xmlns:a16="http://schemas.microsoft.com/office/drawing/2014/main" val="2433091793"/>
                  </a:ext>
                </a:extLst>
              </a:tr>
              <a:tr h="2485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effectLst/>
                        </a:rPr>
                        <a:t>Собственник </a:t>
                      </a:r>
                      <a:endParaRPr lang="ru-RU" sz="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800" kern="1200" dirty="0" smtClean="0"/>
                        <a:t>Земельный участок, муниципальная собственность на который не разграничена</a:t>
                      </a:r>
                      <a:endParaRPr lang="ru-RU" altLang="ru-RU" sz="8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extLst>
                  <a:ext uri="{0D108BD9-81ED-4DB2-BD59-A6C34878D82A}">
                    <a16:rowId xmlns:a16="http://schemas.microsoft.com/office/drawing/2014/main" val="2445407814"/>
                  </a:ext>
                </a:extLst>
              </a:tr>
              <a:tr h="150794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800" kern="1200" dirty="0" smtClean="0">
                          <a:effectLst/>
                        </a:rPr>
                        <a:t>Категория земель</a:t>
                      </a:r>
                      <a:endParaRPr lang="ru-RU" altLang="ru-RU" sz="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/>
                        <a:t>Земли населенного пункта</a:t>
                      </a:r>
                      <a:endParaRPr lang="ru-RU" sz="8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extLst>
                  <a:ext uri="{0D108BD9-81ED-4DB2-BD59-A6C34878D82A}">
                    <a16:rowId xmlns:a16="http://schemas.microsoft.com/office/drawing/2014/main" val="978716144"/>
                  </a:ext>
                </a:extLst>
              </a:tr>
              <a:tr h="254558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effectLst/>
                        </a:rPr>
                        <a:t>Основные виды разрешенного использования</a:t>
                      </a:r>
                      <a:endParaRPr lang="ru-RU" sz="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/>
                        <a:t>Сельскохозяйственное использование (животноводство)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altLang="ru-RU" sz="8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extLst>
                  <a:ext uri="{0D108BD9-81ED-4DB2-BD59-A6C34878D82A}">
                    <a16:rowId xmlns:a16="http://schemas.microsoft.com/office/drawing/2014/main" val="745571238"/>
                  </a:ext>
                </a:extLst>
              </a:tr>
              <a:tr h="151552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800" kern="1200" dirty="0" smtClean="0">
                          <a:effectLst/>
                        </a:rPr>
                        <a:t>Электроснабжение</a:t>
                      </a:r>
                      <a:endParaRPr lang="ru-RU" altLang="ru-RU" sz="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800" kern="1200" dirty="0" smtClean="0"/>
                        <a:t>Расстояние до ВЛ-10кВ 150 м. </a:t>
                      </a:r>
                      <a:r>
                        <a:rPr lang="ru-RU" sz="800" b="0" i="0" u="none" strike="noStrike" kern="1200" dirty="0" smtClean="0">
                          <a:solidFill>
                            <a:srgbClr val="000000"/>
                          </a:solidFill>
                          <a:latin typeface="Arial" pitchFamily="34"/>
                          <a:ea typeface="Liberation Sans" pitchFamily="34"/>
                          <a:cs typeface="Arial" pitchFamily="34"/>
                        </a:rPr>
                        <a:t>Максимальная (допустимая к подключению) мощность 0,4</a:t>
                      </a:r>
                      <a:r>
                        <a:rPr lang="ru-RU" sz="800" b="0" i="0" u="none" strike="noStrike" kern="1200" baseline="0" dirty="0" smtClean="0">
                          <a:solidFill>
                            <a:srgbClr val="000000"/>
                          </a:solidFill>
                          <a:latin typeface="Arial" pitchFamily="34"/>
                          <a:ea typeface="Liberation Sans" pitchFamily="34"/>
                          <a:cs typeface="Arial" pitchFamily="34"/>
                        </a:rPr>
                        <a:t> </a:t>
                      </a:r>
                      <a:r>
                        <a:rPr lang="ru-RU" sz="800" b="0" i="0" u="none" strike="noStrike" kern="1200" dirty="0" smtClean="0">
                          <a:solidFill>
                            <a:srgbClr val="000000"/>
                          </a:solidFill>
                          <a:latin typeface="Arial" pitchFamily="34"/>
                          <a:ea typeface="Liberation Sans" pitchFamily="34"/>
                          <a:cs typeface="Arial" pitchFamily="34"/>
                        </a:rPr>
                        <a:t>МВт</a:t>
                      </a:r>
                    </a:p>
                  </a:txBody>
                  <a:tcPr marL="68581" marR="68581" marT="34289" marB="34289" horzOverflow="overflow"/>
                </a:tc>
                <a:extLst>
                  <a:ext uri="{0D108BD9-81ED-4DB2-BD59-A6C34878D82A}">
                    <a16:rowId xmlns:a16="http://schemas.microsoft.com/office/drawing/2014/main" val="2140037266"/>
                  </a:ext>
                </a:extLst>
              </a:tr>
              <a:tr h="254558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effectLst/>
                        </a:rPr>
                        <a:t>Газоснабжение</a:t>
                      </a:r>
                      <a:endParaRPr lang="ru-RU" sz="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800" kern="1200" dirty="0" smtClean="0"/>
                        <a:t>В планах проведение</a:t>
                      </a:r>
                      <a:r>
                        <a:rPr lang="ru-RU" altLang="ru-RU" sz="800" kern="1200" baseline="0" dirty="0" smtClean="0"/>
                        <a:t> газопровода до с. Целинное в 2024 году. (расстояние от с. Целинное до с. </a:t>
                      </a:r>
                      <a:r>
                        <a:rPr lang="ru-RU" altLang="ru-RU" sz="800" kern="1200" baseline="0" dirty="0" err="1" smtClean="0"/>
                        <a:t>Михалево</a:t>
                      </a:r>
                      <a:r>
                        <a:rPr lang="ru-RU" altLang="ru-RU" sz="800" kern="1200" baseline="0" dirty="0" smtClean="0"/>
                        <a:t> 27 км.)</a:t>
                      </a:r>
                      <a:endParaRPr lang="ru-RU" altLang="ru-RU" sz="8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extLst>
                  <a:ext uri="{0D108BD9-81ED-4DB2-BD59-A6C34878D82A}">
                    <a16:rowId xmlns:a16="http://schemas.microsoft.com/office/drawing/2014/main" val="3371054958"/>
                  </a:ext>
                </a:extLst>
              </a:tr>
              <a:tr h="151552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effectLst/>
                        </a:rPr>
                        <a:t>Водоснабжение </a:t>
                      </a:r>
                      <a:endParaRPr lang="ru-RU" sz="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800" kern="1200" dirty="0" smtClean="0"/>
                        <a:t> На территории</a:t>
                      </a:r>
                      <a:r>
                        <a:rPr lang="ru-RU" altLang="ru-RU" sz="800" kern="1200" baseline="0" dirty="0" smtClean="0"/>
                        <a:t> участка  и</a:t>
                      </a:r>
                      <a:r>
                        <a:rPr lang="ru-RU" altLang="ru-RU" sz="800" kern="1200" dirty="0" smtClean="0"/>
                        <a:t>меется действующая</a:t>
                      </a:r>
                      <a:r>
                        <a:rPr lang="ru-RU" altLang="ru-RU" sz="800" kern="1200" baseline="0" dirty="0" smtClean="0"/>
                        <a:t> с</a:t>
                      </a:r>
                      <a:r>
                        <a:rPr lang="ru-RU" altLang="ru-RU" sz="800" kern="1200" dirty="0" smtClean="0"/>
                        <a:t>кважина</a:t>
                      </a:r>
                      <a:endParaRPr lang="ru-RU" altLang="ru-RU" sz="8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extLst>
                  <a:ext uri="{0D108BD9-81ED-4DB2-BD59-A6C34878D82A}">
                    <a16:rowId xmlns:a16="http://schemas.microsoft.com/office/drawing/2014/main" val="3918132375"/>
                  </a:ext>
                </a:extLst>
              </a:tr>
              <a:tr h="254558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effectLst/>
                        </a:rPr>
                        <a:t>Водоотведение</a:t>
                      </a:r>
                      <a:endParaRPr lang="ru-RU" sz="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/>
                        <a:t>Возможно строительство локальной канализации с отводом нечистот в септик.</a:t>
                      </a:r>
                      <a:endParaRPr lang="ru-RU" altLang="ru-RU" sz="8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extLst>
                  <a:ext uri="{0D108BD9-81ED-4DB2-BD59-A6C34878D82A}">
                    <a16:rowId xmlns:a16="http://schemas.microsoft.com/office/drawing/2014/main" val="3590742201"/>
                  </a:ext>
                </a:extLst>
              </a:tr>
              <a:tr h="151552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800" kern="1200" dirty="0" smtClean="0">
                          <a:effectLst/>
                        </a:rPr>
                        <a:t>Подъездные пути</a:t>
                      </a:r>
                      <a:endParaRPr lang="ru-RU" altLang="ru-RU" sz="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800" kern="1200" dirty="0" smtClean="0"/>
                        <a:t>Обеспечены грунтовым покрытием, 23 км до асфальтированной дороги</a:t>
                      </a:r>
                      <a:endParaRPr lang="ru-RU" altLang="ru-RU" sz="8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extLst>
                  <a:ext uri="{0D108BD9-81ED-4DB2-BD59-A6C34878D82A}">
                    <a16:rowId xmlns:a16="http://schemas.microsoft.com/office/drawing/2014/main" val="2814422249"/>
                  </a:ext>
                </a:extLst>
              </a:tr>
              <a:tr h="151552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effectLst/>
                        </a:rPr>
                        <a:t>Санитарно-защитная зона</a:t>
                      </a:r>
                      <a:endParaRPr lang="ru-RU" sz="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800" kern="1200" dirty="0" smtClean="0"/>
                        <a:t>Расстояние до ближайших жилых домов 150 м.</a:t>
                      </a:r>
                      <a:endParaRPr lang="ru-RU" altLang="ru-RU" sz="8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extLst>
                  <a:ext uri="{0D108BD9-81ED-4DB2-BD59-A6C34878D82A}">
                    <a16:rowId xmlns:a16="http://schemas.microsoft.com/office/drawing/2014/main" val="613912492"/>
                  </a:ext>
                </a:extLst>
              </a:tr>
              <a:tr h="248546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effectLst/>
                        </a:rPr>
                        <a:t>Механизм предоставления инвестиционной площадки</a:t>
                      </a:r>
                      <a:endParaRPr lang="ru-RU" sz="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800" kern="1200" dirty="0" smtClean="0"/>
                        <a:t>1) Предоставление земельного участка в аренду без проведения торгов в целях</a:t>
                      </a:r>
                      <a:r>
                        <a:rPr lang="ru-RU" sz="800" kern="1200" baseline="0" dirty="0" smtClean="0"/>
                        <a:t> </a:t>
                      </a:r>
                      <a:r>
                        <a:rPr lang="ru-RU" sz="800" kern="1200" dirty="0" smtClean="0"/>
                        <a:t>реализации масштабных инвестиционных проектов</a:t>
                      </a:r>
                      <a:r>
                        <a:rPr lang="ru-RU" sz="800" kern="1200" baseline="0" dirty="0" smtClean="0"/>
                        <a:t> </a:t>
                      </a:r>
                      <a:r>
                        <a:rPr lang="ru-RU" sz="800" kern="1200" dirty="0" smtClean="0"/>
                        <a:t>с последующим правом выкупа;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800" kern="1200" dirty="0" smtClean="0"/>
                        <a:t>2)Аукцион по аренде/собственности земельных участков</a:t>
                      </a:r>
                      <a:endParaRPr lang="ru-RU" sz="800" b="0" dirty="0">
                        <a:solidFill>
                          <a:srgbClr val="000000"/>
                        </a:solidFill>
                        <a:latin typeface="Arial" pitchFamily="34"/>
                        <a:ea typeface="PT Astra Serif" pitchFamily="18"/>
                        <a:cs typeface="Arial" pitchFamily="34"/>
                      </a:endParaRPr>
                    </a:p>
                  </a:txBody>
                  <a:tcPr marL="68581" marR="68581" marT="34289" marB="34289" horzOverflow="overflow"/>
                </a:tc>
                <a:extLst>
                  <a:ext uri="{0D108BD9-81ED-4DB2-BD59-A6C34878D82A}">
                    <a16:rowId xmlns:a16="http://schemas.microsoft.com/office/drawing/2014/main" val="79803977"/>
                  </a:ext>
                </a:extLst>
              </a:tr>
              <a:tr h="1515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effectLst/>
                        </a:rPr>
                        <a:t>Наличие объектов недвижимости</a:t>
                      </a:r>
                      <a:endParaRPr lang="ru-RU" sz="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800" kern="1200" dirty="0" smtClean="0"/>
                        <a:t>Объектов</a:t>
                      </a:r>
                      <a:r>
                        <a:rPr lang="ru-RU" altLang="ru-RU" sz="800" kern="1200" baseline="0" dirty="0" smtClean="0"/>
                        <a:t> нет</a:t>
                      </a:r>
                      <a:endParaRPr lang="ru-RU" altLang="ru-RU" sz="8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1" marR="68581" marT="34289" marB="34289" horzOverflow="overflow"/>
                </a:tc>
                <a:extLst>
                  <a:ext uri="{0D108BD9-81ED-4DB2-BD59-A6C34878D82A}">
                    <a16:rowId xmlns:a16="http://schemas.microsoft.com/office/drawing/2014/main" val="691343710"/>
                  </a:ext>
                </a:extLst>
              </a:tr>
            </a:tbl>
          </a:graphicData>
        </a:graphic>
      </p:graphicFrame>
      <p:sp>
        <p:nvSpPr>
          <p:cNvPr id="12" name="object 6"/>
          <p:cNvSpPr txBox="1">
            <a:spLocks/>
          </p:cNvSpPr>
          <p:nvPr/>
        </p:nvSpPr>
        <p:spPr>
          <a:xfrm>
            <a:off x="281026" y="740564"/>
            <a:ext cx="5513692" cy="521545"/>
          </a:xfrm>
          <a:prstGeom prst="rect">
            <a:avLst/>
          </a:prstGeom>
        </p:spPr>
        <p:txBody>
          <a:bodyPr vert="horz" wrap="square" lIns="0" tIns="16121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62" b="1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3434" algn="ctr">
              <a:lnSpc>
                <a:spcPct val="100000"/>
              </a:lnSpc>
              <a:spcBef>
                <a:spcPts val="127"/>
              </a:spcBef>
            </a:pPr>
            <a:r>
              <a:rPr lang="ru-RU" sz="1600" spc="-21" dirty="0" smtClean="0"/>
              <a:t>КУРГАНСКАЯ ОБЛАСТЬ, ЦЕЛИННЫЙ РАЙОН, </a:t>
            </a:r>
          </a:p>
          <a:p>
            <a:pPr marL="13434" algn="ctr">
              <a:lnSpc>
                <a:spcPct val="100000"/>
              </a:lnSpc>
              <a:spcBef>
                <a:spcPts val="127"/>
              </a:spcBef>
            </a:pPr>
            <a:r>
              <a:rPr lang="ru-RU" sz="1600" spc="-21" dirty="0" smtClean="0"/>
              <a:t>С. МИХАЛЕВО</a:t>
            </a:r>
            <a:endParaRPr lang="ru-RU" sz="1600" spc="-21" dirty="0"/>
          </a:p>
        </p:txBody>
      </p:sp>
      <p:sp>
        <p:nvSpPr>
          <p:cNvPr id="14" name="object 7"/>
          <p:cNvSpPr txBox="1"/>
          <p:nvPr/>
        </p:nvSpPr>
        <p:spPr>
          <a:xfrm>
            <a:off x="1020232" y="56481"/>
            <a:ext cx="4909277" cy="4635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6449" rIns="0" bIns="0" anchor="t" anchorCtr="0" compatLnSpc="1">
            <a:spAutoFit/>
          </a:bodyPr>
          <a:lstStyle/>
          <a:p>
            <a:pPr marL="12186" algn="ctr" defTabSz="414772">
              <a:spcBef>
                <a:spcPts val="132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spc="38" dirty="0">
                <a:solidFill>
                  <a:srgbClr val="1F4E79"/>
                </a:solidFill>
                <a:latin typeface="Arial"/>
                <a:cs typeface="Arial"/>
              </a:rPr>
              <a:t>ИНВЕСТИЦИОННАЯ ПЛОЩАДКА </a:t>
            </a:r>
            <a:endParaRPr lang="ru-RU" sz="1400" b="1" spc="38" dirty="0" smtClean="0">
              <a:solidFill>
                <a:srgbClr val="1F4E79"/>
              </a:solidFill>
              <a:latin typeface="Arial"/>
              <a:cs typeface="Arial"/>
            </a:endParaRPr>
          </a:p>
          <a:p>
            <a:pPr marL="12186" algn="ctr" defTabSz="414772">
              <a:spcBef>
                <a:spcPts val="132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spc="38" dirty="0" smtClean="0">
                <a:solidFill>
                  <a:srgbClr val="1F4E79"/>
                </a:solidFill>
                <a:latin typeface="Arial"/>
                <a:cs typeface="Arial"/>
              </a:rPr>
              <a:t>под </a:t>
            </a:r>
            <a:r>
              <a:rPr lang="ru-RU" sz="1400" b="1" spc="38" dirty="0">
                <a:solidFill>
                  <a:srgbClr val="1F4E79"/>
                </a:solidFill>
                <a:latin typeface="Arial"/>
                <a:cs typeface="Arial"/>
              </a:rPr>
              <a:t>размещение животноводческой фермы</a:t>
            </a:r>
            <a:endParaRPr lang="ru-RU" sz="1400" dirty="0">
              <a:solidFill>
                <a:srgbClr val="1F4E79"/>
              </a:solidFill>
              <a:latin typeface="Arial"/>
              <a:cs typeface="Arial"/>
            </a:endParaRPr>
          </a:p>
        </p:txBody>
      </p:sp>
      <p:sp>
        <p:nvSpPr>
          <p:cNvPr id="16" name="Прямоугольник 20"/>
          <p:cNvSpPr/>
          <p:nvPr/>
        </p:nvSpPr>
        <p:spPr>
          <a:xfrm>
            <a:off x="5929509" y="3937820"/>
            <a:ext cx="5708072" cy="255084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земельного участка без проведения торгов.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мероприятий программы поддержки начинающих фермеров возможно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получить грант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размере до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5,0 млн. рублей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на условиях 10% долевого финансирования целевых расходов за счет собственных средств крестьянского (фермерского) хозяйства.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Возмещение до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50 %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затрат на приобретение оборудования для животноводства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строительстве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молочно-товарной фермы до 400 голов коров но не более 30 млн. руб.;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Субсидирование до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25 %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затрат на строительство молочных комплексов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голов коров;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Возмещение до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65 %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затрат, понесенных в связи с приобретением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молодняка сельскохозяйственных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животных;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Получение льготных краткосрочных кредитов до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направленных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развитие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отрасли животноводства по следующим направлениям: на приобретение молодняка сельскохозяйственных животных, кормов, ветеринарных препаратов.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Возмещение части затрат на 1 килограмм реализованного и (или) отгруженного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собственную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переработку коровьего молока;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Субсидии на техническое перевооружение производства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сельскохозяйственных товаропроизводителей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приоритетных отраслей животноводства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кормозаготовительную технику и оборудование, оборудование для ферм </a:t>
            </a:r>
          </a:p>
          <a:p>
            <a:pPr marL="171450" indent="-171450" defTabSz="829544"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Субсидирование на приобретение не племенного скота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60 %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 стоимости,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приобретении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20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голов</a:t>
            </a:r>
          </a:p>
          <a:p>
            <a:pPr defTabSz="8295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816" dirty="0" smtClean="0">
              <a:solidFill>
                <a:srgbClr val="000000"/>
              </a:solidFill>
              <a:latin typeface="Calibri"/>
            </a:endParaRPr>
          </a:p>
          <a:p>
            <a:pPr defTabSz="8295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816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359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Server\depdoc\Отдел растениеводства и механизации\СЛУЖБА МОНИТОРИНГА ЗСХ\! Информация и письма 2020\Ивестпредложения\Предложения 10 площадок по 3 тыс. га\Целинный район\WhatsApp Image 2020-10-09 at 09.46.34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7" b="19495"/>
          <a:stretch/>
        </p:blipFill>
        <p:spPr bwMode="auto">
          <a:xfrm>
            <a:off x="281026" y="3994030"/>
            <a:ext cx="4321827" cy="28639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ject 3"/>
          <p:cNvSpPr/>
          <p:nvPr/>
        </p:nvSpPr>
        <p:spPr>
          <a:xfrm>
            <a:off x="0" y="0"/>
            <a:ext cx="4955869" cy="1241721"/>
          </a:xfrm>
          <a:custGeom>
            <a:avLst/>
            <a:gdLst/>
            <a:ahLst/>
            <a:cxnLst/>
            <a:rect l="l" t="t" r="r" b="b"/>
            <a:pathLst>
              <a:path w="4775200" h="1216025">
                <a:moveTo>
                  <a:pt x="783162" y="0"/>
                </a:moveTo>
                <a:lnTo>
                  <a:pt x="464165" y="1771"/>
                </a:lnTo>
                <a:lnTo>
                  <a:pt x="0" y="288671"/>
                </a:lnTo>
                <a:lnTo>
                  <a:pt x="0" y="519810"/>
                </a:lnTo>
                <a:lnTo>
                  <a:pt x="829003" y="1215918"/>
                </a:lnTo>
                <a:lnTo>
                  <a:pt x="4774971" y="1201813"/>
                </a:lnTo>
                <a:lnTo>
                  <a:pt x="1663091" y="731625"/>
                </a:lnTo>
                <a:lnTo>
                  <a:pt x="783162" y="0"/>
                </a:lnTo>
                <a:close/>
              </a:path>
            </a:pathLst>
          </a:custGeom>
          <a:solidFill>
            <a:srgbClr val="52A138"/>
          </a:solidFill>
          <a:ln>
            <a:solidFill>
              <a:srgbClr val="52A138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0" tIns="0" rIns="0" bIns="0" rtlCol="0"/>
          <a:lstStyle/>
          <a:p>
            <a:pPr marL="0" marR="0" lvl="0" indent="0" algn="l" defTabSz="967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4" b="0" i="0" u="none" strike="noStrike" kern="1200" cap="none" spc="0" normalizeH="0" baseline="0" noProof="0">
              <a:ln>
                <a:noFill/>
              </a:ln>
              <a:solidFill>
                <a:srgbClr val="ED52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4"/>
          <p:cNvSpPr/>
          <p:nvPr/>
        </p:nvSpPr>
        <p:spPr>
          <a:xfrm>
            <a:off x="1" y="578158"/>
            <a:ext cx="6093068" cy="828790"/>
          </a:xfrm>
          <a:custGeom>
            <a:avLst/>
            <a:gdLst/>
            <a:ahLst/>
            <a:cxnLst/>
            <a:rect l="l" t="t" r="r" b="b"/>
            <a:pathLst>
              <a:path w="9635490" h="746760">
                <a:moveTo>
                  <a:pt x="9635382" y="0"/>
                </a:moveTo>
                <a:lnTo>
                  <a:pt x="0" y="0"/>
                </a:lnTo>
                <a:lnTo>
                  <a:pt x="904855" y="744354"/>
                </a:lnTo>
                <a:lnTo>
                  <a:pt x="9635382" y="746522"/>
                </a:lnTo>
                <a:lnTo>
                  <a:pt x="963538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5"/>
          <p:cNvSpPr/>
          <p:nvPr/>
        </p:nvSpPr>
        <p:spPr>
          <a:xfrm>
            <a:off x="0" y="0"/>
            <a:ext cx="1195754" cy="480262"/>
          </a:xfrm>
          <a:custGeom>
            <a:avLst/>
            <a:gdLst/>
            <a:ahLst/>
            <a:cxnLst/>
            <a:rect l="l" t="t" r="r" b="b"/>
            <a:pathLst>
              <a:path w="1056640" h="454025">
                <a:moveTo>
                  <a:pt x="507743" y="0"/>
                </a:moveTo>
                <a:lnTo>
                  <a:pt x="0" y="1197"/>
                </a:lnTo>
                <a:lnTo>
                  <a:pt x="0" y="453595"/>
                </a:lnTo>
                <a:lnTo>
                  <a:pt x="1056614" y="453595"/>
                </a:lnTo>
                <a:lnTo>
                  <a:pt x="507743" y="0"/>
                </a:lnTo>
                <a:close/>
              </a:path>
            </a:pathLst>
          </a:custGeom>
          <a:solidFill>
            <a:srgbClr val="C2C5BE"/>
          </a:solidFill>
          <a:ln>
            <a:solidFill>
              <a:srgbClr val="C2C5B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6"/>
          <p:cNvSpPr txBox="1">
            <a:spLocks noGrp="1"/>
          </p:cNvSpPr>
          <p:nvPr>
            <p:ph type="title"/>
          </p:nvPr>
        </p:nvSpPr>
        <p:spPr>
          <a:xfrm>
            <a:off x="652010" y="805698"/>
            <a:ext cx="5166245" cy="570276"/>
          </a:xfrm>
          <a:prstGeom prst="rect">
            <a:avLst/>
          </a:prstGeom>
        </p:spPr>
        <p:txBody>
          <a:bodyPr vert="horz" wrap="square" lIns="0" tIns="16121" rIns="0" bIns="0" rtlCol="0" anchor="ctr">
            <a:spAutoFit/>
          </a:bodyPr>
          <a:lstStyle/>
          <a:p>
            <a:pPr marL="13434" algn="ctr">
              <a:lnSpc>
                <a:spcPct val="100000"/>
              </a:lnSpc>
              <a:spcBef>
                <a:spcPts val="127"/>
              </a:spcBef>
            </a:pPr>
            <a:r>
              <a:rPr lang="ru-RU" sz="1800" spc="-21" dirty="0"/>
              <a:t/>
            </a:r>
            <a:br>
              <a:rPr lang="ru-RU" sz="1800" spc="-21" dirty="0"/>
            </a:br>
            <a:endParaRPr lang="ru-RU" sz="1800" spc="-21" dirty="0"/>
          </a:p>
        </p:txBody>
      </p:sp>
      <p:sp>
        <p:nvSpPr>
          <p:cNvPr id="12" name="object 6"/>
          <p:cNvSpPr txBox="1">
            <a:spLocks/>
          </p:cNvSpPr>
          <p:nvPr/>
        </p:nvSpPr>
        <p:spPr>
          <a:xfrm>
            <a:off x="281026" y="885475"/>
            <a:ext cx="5513692" cy="231722"/>
          </a:xfrm>
          <a:prstGeom prst="rect">
            <a:avLst/>
          </a:prstGeom>
        </p:spPr>
        <p:txBody>
          <a:bodyPr vert="horz" wrap="square" lIns="0" tIns="16121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62" b="1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3434" algn="ctr">
              <a:lnSpc>
                <a:spcPct val="100000"/>
              </a:lnSpc>
              <a:spcBef>
                <a:spcPts val="127"/>
              </a:spcBef>
            </a:pPr>
            <a:r>
              <a:rPr lang="ru-RU" sz="1400" spc="-21" dirty="0" smtClean="0"/>
              <a:t>КУРГАНСКАЯ ОБЛАСТЬ, ЦЕЛИННЫЙ РАЙОН</a:t>
            </a:r>
          </a:p>
        </p:txBody>
      </p:sp>
      <p:sp>
        <p:nvSpPr>
          <p:cNvPr id="14" name="object 7"/>
          <p:cNvSpPr txBox="1"/>
          <p:nvPr/>
        </p:nvSpPr>
        <p:spPr>
          <a:xfrm>
            <a:off x="1020232" y="167743"/>
            <a:ext cx="4909277" cy="2320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6449" rIns="0" bIns="0" anchor="t" anchorCtr="0" compatLnSpc="1">
            <a:spAutoFit/>
          </a:bodyPr>
          <a:lstStyle/>
          <a:p>
            <a:pPr marL="12186" algn="ctr" defTabSz="414772">
              <a:spcBef>
                <a:spcPts val="132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spc="38" dirty="0" smtClean="0">
                <a:solidFill>
                  <a:srgbClr val="1F4E79"/>
                </a:solidFill>
                <a:latin typeface="Arial"/>
                <a:cs typeface="Arial"/>
              </a:rPr>
              <a:t>НЕИСПОЛЬЗУЕМЫЕ ЗЕМЕЛЬНЫЕ УЧАСТКИ</a:t>
            </a:r>
            <a:endParaRPr lang="ru-RU" sz="1400" dirty="0">
              <a:solidFill>
                <a:srgbClr val="1F4E79"/>
              </a:solidFill>
              <a:latin typeface="Arial"/>
              <a:cs typeface="Arial"/>
            </a:endParaRPr>
          </a:p>
        </p:txBody>
      </p:sp>
      <p:graphicFrame>
        <p:nvGraphicFramePr>
          <p:cNvPr id="13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452361"/>
              </p:ext>
            </p:extLst>
          </p:nvPr>
        </p:nvGraphicFramePr>
        <p:xfrm>
          <a:off x="6196586" y="620860"/>
          <a:ext cx="5869955" cy="3920070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2674474">
                  <a:extLst>
                    <a:ext uri="{9D8B030D-6E8A-4147-A177-3AD203B41FA5}">
                      <a16:colId xmlns:a16="http://schemas.microsoft.com/office/drawing/2014/main" val="4092000588"/>
                    </a:ext>
                  </a:extLst>
                </a:gridCol>
                <a:gridCol w="3195481">
                  <a:extLst>
                    <a:ext uri="{9D8B030D-6E8A-4147-A177-3AD203B41FA5}">
                      <a16:colId xmlns:a16="http://schemas.microsoft.com/office/drawing/2014/main" val="3854118759"/>
                    </a:ext>
                  </a:extLst>
                </a:gridCol>
              </a:tblGrid>
              <a:tr h="276509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Кадастровый номер земельного участка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Невостребованные з</a:t>
                      </a: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емельные доли</a:t>
                      </a:r>
                      <a:endParaRPr lang="ru-RU" sz="1000" b="0" i="0" u="none" strike="noStrike" kern="1200" dirty="0">
                        <a:latin typeface="Arial" pitchFamily="34" charset="0"/>
                        <a:ea typeface="Liberation Sans" pitchFamily="34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3425408956"/>
                  </a:ext>
                </a:extLst>
              </a:tr>
              <a:tr h="276509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Площадь земельного </a:t>
                      </a: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участка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Пашня - 3 тыс. га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Пастбища - 1 тыс. га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(</a:t>
                      </a:r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удаленность от производственной</a:t>
                      </a: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площадки 7км)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552413902"/>
                  </a:ext>
                </a:extLst>
              </a:tr>
              <a:tr h="179731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Собственник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Муниципальная собственность</a:t>
                      </a: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2737040383"/>
                  </a:ext>
                </a:extLst>
              </a:tr>
              <a:tr h="179731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Категория земель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Земли сельскохозяйственного назначения</a:t>
                      </a: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3818353537"/>
                  </a:ext>
                </a:extLst>
              </a:tr>
              <a:tr h="276509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Разрешенное использование земельного участка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Для</a:t>
                      </a: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сельскохозяйственного использования</a:t>
                      </a: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2003540573"/>
                  </a:ext>
                </a:extLst>
              </a:tr>
              <a:tr h="276509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Стоимость аренды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Liberation Sans" pitchFamily="34"/>
                          <a:cs typeface="Arial" pitchFamily="34" charset="0"/>
                        </a:rPr>
                        <a:t>141 руб. за 1 га</a:t>
                      </a:r>
                      <a:endParaRPr lang="ru-RU" sz="1000" b="0" i="0" u="none" strike="noStrike" kern="1200" dirty="0">
                        <a:latin typeface="Arial" pitchFamily="34" charset="0"/>
                        <a:ea typeface="Liberation Sans" pitchFamily="34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255287454"/>
                  </a:ext>
                </a:extLst>
              </a:tr>
              <a:tr h="297825">
                <a:tc>
                  <a:txBody>
                    <a:bodyPr/>
                    <a:lstStyle/>
                    <a:p>
                      <a:pPr marL="0" lvl="0" indent="857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Цена продажи</a:t>
                      </a:r>
                      <a:endParaRPr lang="ru-RU" sz="1000" b="0" kern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91" marR="7491" marT="7491" marB="0"/>
                </a:tc>
                <a:tc>
                  <a:txBody>
                    <a:bodyPr/>
                    <a:lstStyle/>
                    <a:p>
                      <a:pPr marL="0" marR="0" lvl="0" indent="85725" algn="just" defTabSz="914400" rtl="0" fontAlgn="auto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000" b="0" kern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91" marR="7491" marT="7491" marB="0"/>
                </a:tc>
                <a:extLst>
                  <a:ext uri="{0D108BD9-81ED-4DB2-BD59-A6C34878D82A}">
                    <a16:rowId xmlns:a16="http://schemas.microsoft.com/office/drawing/2014/main" val="517221563"/>
                  </a:ext>
                </a:extLst>
              </a:tr>
              <a:tr h="142927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Показатель почвенного плодородия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85725" algn="just" defTabSz="914400" rtl="0" fontAlgn="auto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0,67</a:t>
                      </a:r>
                      <a:endParaRPr lang="ru-RU" sz="1000" b="0" kern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91" marR="7491" marT="7491" marB="0"/>
                </a:tc>
                <a:extLst>
                  <a:ext uri="{0D108BD9-81ED-4DB2-BD59-A6C34878D82A}">
                    <a16:rowId xmlns:a16="http://schemas.microsoft.com/office/drawing/2014/main" val="2682081"/>
                  </a:ext>
                </a:extLst>
              </a:tr>
              <a:tr h="414979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Урожайность, ц/га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85725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PT Astra Serif" pitchFamily="18"/>
                          <a:cs typeface="Arial" pitchFamily="34" charset="0"/>
                        </a:rPr>
                        <a:t>Зерновые, зернобобовые - 13,04 ц/га</a:t>
                      </a:r>
                    </a:p>
                    <a:p>
                      <a:pPr marL="85725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PT Astra Serif" pitchFamily="18"/>
                          <a:cs typeface="Arial" pitchFamily="34" charset="0"/>
                        </a:rPr>
                        <a:t>Однолетние травы на зеленый корм - 44,8 ц/га</a:t>
                      </a:r>
                    </a:p>
                    <a:p>
                      <a:pPr marL="85725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PT Astra Serif" pitchFamily="18"/>
                          <a:cs typeface="Arial" pitchFamily="34" charset="0"/>
                        </a:rPr>
                        <a:t>Кукуруза – 111,8 ц/га</a:t>
                      </a:r>
                    </a:p>
                    <a:p>
                      <a:pPr marL="85725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endParaRPr lang="ru-RU" sz="1000" b="0" dirty="0">
                        <a:solidFill>
                          <a:srgbClr val="000000"/>
                        </a:solidFill>
                        <a:latin typeface="Arial" pitchFamily="34" charset="0"/>
                        <a:ea typeface="PT Astra Serif" pitchFamily="18"/>
                        <a:cs typeface="Arial" pitchFamily="34" charset="0"/>
                      </a:endParaRPr>
                    </a:p>
                  </a:txBody>
                  <a:tcPr marL="7491" marR="7491" marT="7491" marB="0"/>
                </a:tc>
                <a:extLst>
                  <a:ext uri="{0D108BD9-81ED-4DB2-BD59-A6C34878D82A}">
                    <a16:rowId xmlns:a16="http://schemas.microsoft.com/office/drawing/2014/main" val="2027174321"/>
                  </a:ext>
                </a:extLst>
              </a:tr>
              <a:tr h="179731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Последний год использования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just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2015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105038184"/>
                  </a:ext>
                </a:extLst>
              </a:tr>
              <a:tr h="179731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latin typeface="Arial" pitchFamily="34" charset="0"/>
                          <a:ea typeface="Microsoft YaHei" pitchFamily="2"/>
                          <a:cs typeface="Arial" pitchFamily="34" charset="0"/>
                        </a:rPr>
                        <a:t>Механизм предоставления</a:t>
                      </a:r>
                      <a:endParaRPr lang="ru-RU" sz="1000" b="0" i="0" u="none" strike="noStrike" kern="1200" dirty="0">
                        <a:latin typeface="Arial" pitchFamily="34" charset="0"/>
                        <a:ea typeface="Microsoft YaHei" pitchFamily="2"/>
                        <a:cs typeface="Arial" pitchFamily="34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Постановка на государственный кадастровый учет;</a:t>
                      </a:r>
                      <a:r>
                        <a:rPr lang="ru-RU" sz="10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Предоставления земельного участка в аренду.</a:t>
                      </a: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2050" name="Picture 2" descr="\\Server\depdoc\Отдел растениеводства и механизации\СЛУЖБА МОНИТОРИНГА ЗСХ\! Информация и письма 2020\Ивестпредложения\Предложения 10 площадок по 3 тыс. га\Целинный район\Целинный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4"/>
          <a:stretch/>
        </p:blipFill>
        <p:spPr bwMode="auto">
          <a:xfrm>
            <a:off x="308998" y="1534020"/>
            <a:ext cx="3068376" cy="229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\\Server\depdoc\Отдел растениеводства и механизации\СЛУЖБА МОНИТОРИНГА ЗСХ\! Информация и письма 2020\Ивестпредложения\Предложения 10 площадок по 3 тыс. га\Целинный район\WhatsApp Image 2020-10-09 at 09.46.34 (1)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3" b="14969"/>
          <a:stretch/>
        </p:blipFill>
        <p:spPr bwMode="auto">
          <a:xfrm>
            <a:off x="2968558" y="2336508"/>
            <a:ext cx="3124511" cy="22399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4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4244</TotalTime>
  <Words>3399</Words>
  <Application>Microsoft Office PowerPoint</Application>
  <PresentationFormat>Широкоэкранный</PresentationFormat>
  <Paragraphs>573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8" baseType="lpstr">
      <vt:lpstr>Microsoft YaHei</vt:lpstr>
      <vt:lpstr>Arial</vt:lpstr>
      <vt:lpstr>Arial Unicode MS</vt:lpstr>
      <vt:lpstr>Calibri</vt:lpstr>
      <vt:lpstr>Calibri Light</vt:lpstr>
      <vt:lpstr>Courier New</vt:lpstr>
      <vt:lpstr>Liberation Sans</vt:lpstr>
      <vt:lpstr>Mangal</vt:lpstr>
      <vt:lpstr>PT Astra Serif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КУРГАНСКАЯ ОБЛАСТЬ, КУРТАМЫШСКИЙ РАЙОН, с. Каминское </vt:lpstr>
      <vt:lpstr>КУРГАНСКАЯ ОБЛАСТЬ, КУРТАМЫШСКИЙ РАЙОН  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КУРГАНСКАЯ ОБЛАСТЬ, ЦЕЛИННЫЙ РАЙОН, С.УСТЬ-УЙСКОЕ</dc:title>
  <dc:creator>251</dc:creator>
  <cp:lastModifiedBy>Бухгалтерия</cp:lastModifiedBy>
  <cp:revision>97</cp:revision>
  <cp:lastPrinted>2021-02-01T07:20:47Z</cp:lastPrinted>
  <dcterms:created xsi:type="dcterms:W3CDTF">2020-09-28T10:48:53Z</dcterms:created>
  <dcterms:modified xsi:type="dcterms:W3CDTF">2021-11-01T06:33:59Z</dcterms:modified>
</cp:coreProperties>
</file>