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9"/>
  </p:notesMasterIdLst>
  <p:sldIdLst>
    <p:sldId id="296" r:id="rId2"/>
    <p:sldId id="289" r:id="rId3"/>
    <p:sldId id="290" r:id="rId4"/>
    <p:sldId id="291" r:id="rId5"/>
    <p:sldId id="292" r:id="rId6"/>
    <p:sldId id="293" r:id="rId7"/>
    <p:sldId id="29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003" initials="u" lastIdx="0" clrIdx="0">
    <p:extLst>
      <p:ext uri="{19B8F6BF-5375-455C-9EA6-DF929625EA0E}">
        <p15:presenceInfo xmlns:p15="http://schemas.microsoft.com/office/powerpoint/2012/main" userId="user00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F6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2" autoAdjust="0"/>
    <p:restoredTop sz="93402" autoAdjust="0"/>
  </p:normalViewPr>
  <p:slideViewPr>
    <p:cSldViewPr snapToGrid="0">
      <p:cViewPr varScale="1">
        <p:scale>
          <a:sx n="57" d="100"/>
          <a:sy n="57" d="100"/>
        </p:scale>
        <p:origin x="10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C63A2-C028-479F-8075-27A78B01D1B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91219-AE6A-42B1-9EDB-2E18792A3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8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2911-40DD-4B4B-BDAC-5D01B0DDA5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9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32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97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47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186" y="857796"/>
            <a:ext cx="10821626" cy="455830"/>
          </a:xfrm>
        </p:spPr>
        <p:txBody>
          <a:bodyPr lIns="0" tIns="0" rIns="0" bIns="0"/>
          <a:lstStyle>
            <a:lvl1pPr>
              <a:defRPr sz="27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5122" y="1833313"/>
            <a:ext cx="4920963" cy="176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7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6074" y="1744849"/>
            <a:ext cx="4905758" cy="176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7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53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57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0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4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5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55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40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DDB7-E04F-463C-B64E-2FCA9529B7E8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7FA0-5733-4E44-A115-411C76642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4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zx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zx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2FA011D6-F9B3-4AFE-8947-E6159BFF4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895" y="603627"/>
            <a:ext cx="5141329" cy="3443450"/>
          </a:xfrm>
          <a:prstGeom prst="rect">
            <a:avLst/>
          </a:prstGeom>
        </p:spPr>
      </p:pic>
      <p:sp>
        <p:nvSpPr>
          <p:cNvPr id="38" name="object 8"/>
          <p:cNvSpPr/>
          <p:nvPr/>
        </p:nvSpPr>
        <p:spPr>
          <a:xfrm rot="10800000">
            <a:off x="-8494" y="1871732"/>
            <a:ext cx="5879867" cy="301016"/>
          </a:xfrm>
          <a:custGeom>
            <a:avLst/>
            <a:gdLst/>
            <a:ahLst/>
            <a:cxnLst/>
            <a:rect l="l" t="t" r="r" b="b"/>
            <a:pathLst>
              <a:path w="5323205" h="436879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" name="Прямоугольник 2"/>
          <p:cNvSpPr/>
          <p:nvPr/>
        </p:nvSpPr>
        <p:spPr>
          <a:xfrm>
            <a:off x="970766" y="1871731"/>
            <a:ext cx="3343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434">
              <a:spcBef>
                <a:spcPts val="1666"/>
              </a:spcBef>
            </a:pPr>
            <a:r>
              <a:rPr lang="ru-RU" sz="1600" b="1" spc="-106" dirty="0">
                <a:solidFill>
                  <a:schemeClr val="bg1"/>
                </a:solidFill>
                <a:latin typeface="Arial"/>
                <a:cs typeface="Arial"/>
              </a:rPr>
              <a:t>ГОСУДАРСТВЕННАЯ ПОДДЕРЖКА</a:t>
            </a:r>
            <a:endParaRPr lang="ru-RU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986713" y="57734"/>
            <a:ext cx="11205287" cy="572253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253F6D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defTabSz="967252">
              <a:defRPr/>
            </a:pPr>
            <a:endParaRPr sz="190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bject 5"/>
          <p:cNvSpPr/>
          <p:nvPr/>
        </p:nvSpPr>
        <p:spPr>
          <a:xfrm>
            <a:off x="-8494" y="52132"/>
            <a:ext cx="2028517" cy="577855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/>
          <a:lstStyle/>
          <a:p>
            <a:pPr>
              <a:defRPr/>
            </a:pPr>
            <a:endParaRPr sz="2014"/>
          </a:p>
        </p:txBody>
      </p:sp>
      <p:sp>
        <p:nvSpPr>
          <p:cNvPr id="32" name="TextBox 31"/>
          <p:cNvSpPr txBox="1"/>
          <p:nvPr/>
        </p:nvSpPr>
        <p:spPr>
          <a:xfrm>
            <a:off x="1197681" y="0"/>
            <a:ext cx="2888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ИНВЕСТИЦИОННОЕ ПРЕДЛОЖЕНИЕ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33" name="object 6"/>
          <p:cNvSpPr txBox="1">
            <a:spLocks/>
          </p:cNvSpPr>
          <p:nvPr/>
        </p:nvSpPr>
        <p:spPr>
          <a:xfrm>
            <a:off x="1724915" y="275511"/>
            <a:ext cx="10117309" cy="262500"/>
          </a:xfrm>
          <a:prstGeom prst="rect">
            <a:avLst/>
          </a:prstGeom>
        </p:spPr>
        <p:txBody>
          <a:bodyPr vert="horz" wrap="square" lIns="0" tIns="16121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R="5374" algn="ctr">
              <a:spcBef>
                <a:spcPts val="127"/>
              </a:spcBef>
            </a:pPr>
            <a:r>
              <a:rPr lang="ru-RU" sz="1600" kern="0" spc="26" dirty="0" smtClean="0"/>
              <a:t>ПРОИЗВОДСТВО </a:t>
            </a:r>
            <a:r>
              <a:rPr lang="ru-RU" sz="1600" kern="0" spc="26" dirty="0"/>
              <a:t>КЕРАМИЧЕСКОГО КИРПИЧА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2275853"/>
            <a:ext cx="7093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  </a:t>
            </a:r>
          </a:p>
          <a:p>
            <a:r>
              <a:rPr lang="ru-RU" sz="1000" dirty="0"/>
              <a:t>2) Субсидирование лизинга оборудования 50%, до 50 </a:t>
            </a:r>
            <a:r>
              <a:rPr lang="ru-RU" sz="1000" dirty="0" err="1"/>
              <a:t>млн.руб</a:t>
            </a:r>
            <a:r>
              <a:rPr lang="ru-RU" sz="1000" dirty="0"/>
              <a:t>.</a:t>
            </a:r>
          </a:p>
          <a:p>
            <a:r>
              <a:rPr lang="ru-RU" sz="1000" dirty="0"/>
              <a:t>3) Компенсация затрат на возведение производственных помещений до 50% (до 5 </a:t>
            </a:r>
            <a:r>
              <a:rPr lang="ru-RU" sz="1000" dirty="0" err="1"/>
              <a:t>млн.руб</a:t>
            </a:r>
            <a:r>
              <a:rPr lang="ru-RU" sz="1000" dirty="0"/>
              <a:t>.)</a:t>
            </a:r>
          </a:p>
          <a:p>
            <a:r>
              <a:rPr lang="ru-RU" sz="1000" dirty="0"/>
              <a:t>4) Возмещение 50% затрат на создание инфраструктуры</a:t>
            </a:r>
          </a:p>
          <a:p>
            <a:r>
              <a:rPr lang="ru-RU" sz="1000" dirty="0"/>
              <a:t>(в рамках реализации Постановлений Правительства РФ от 19.10.20 г. № 1704 и от 15.03.16 № 194).</a:t>
            </a:r>
          </a:p>
        </p:txBody>
      </p:sp>
      <p:sp>
        <p:nvSpPr>
          <p:cNvPr id="16" name="object 8"/>
          <p:cNvSpPr/>
          <p:nvPr/>
        </p:nvSpPr>
        <p:spPr>
          <a:xfrm>
            <a:off x="6407117" y="4986881"/>
            <a:ext cx="5630814" cy="371590"/>
          </a:xfrm>
          <a:custGeom>
            <a:avLst/>
            <a:gdLst/>
            <a:ahLst/>
            <a:cxnLst/>
            <a:rect l="l" t="t" r="r" b="b"/>
            <a:pathLst>
              <a:path w="5323205" h="436879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Прямоугольник 16"/>
          <p:cNvSpPr/>
          <p:nvPr/>
        </p:nvSpPr>
        <p:spPr>
          <a:xfrm>
            <a:off x="7970058" y="4999121"/>
            <a:ext cx="30267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lang="ru-RU" sz="1400" b="1" spc="-100" dirty="0">
                <a:solidFill>
                  <a:schemeClr val="bg1"/>
                </a:solidFill>
                <a:latin typeface="Arial"/>
                <a:cs typeface="Arial"/>
              </a:rPr>
              <a:t>ЭКОНОМИЧЕСКИЕ ПРЕДПОСЫЛКИ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8193" y="5393354"/>
            <a:ext cx="54086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R"/>
            </a:pPr>
            <a:r>
              <a:rPr lang="ru-RU" sz="1000" dirty="0" smtClean="0"/>
              <a:t>52 </a:t>
            </a:r>
            <a:r>
              <a:rPr lang="ru-RU" sz="1000" dirty="0"/>
              <a:t>месторождения кирпично-черепичных глин с суммарными запасами в количестве 69,7 млн. </a:t>
            </a:r>
            <a:r>
              <a:rPr lang="ru-RU" sz="1000" dirty="0" err="1"/>
              <a:t>м3</a:t>
            </a:r>
            <a:r>
              <a:rPr lang="ru-RU" sz="1000" dirty="0"/>
              <a:t> .</a:t>
            </a:r>
          </a:p>
          <a:p>
            <a:pPr marL="228600" indent="-228600">
              <a:buAutoNum type="arabicParenR"/>
            </a:pPr>
            <a:r>
              <a:rPr lang="ru-RU" sz="1000" dirty="0" smtClean="0"/>
              <a:t>С </a:t>
            </a:r>
            <a:r>
              <a:rPr lang="ru-RU" sz="1000" dirty="0"/>
              <a:t>восстановлением темпов строительства в России ожидаемый объем продаж составит свыше 6 </a:t>
            </a:r>
            <a:r>
              <a:rPr lang="ru-RU" sz="1000" dirty="0" err="1"/>
              <a:t>млрд.усл</a:t>
            </a:r>
            <a:r>
              <a:rPr lang="ru-RU" sz="1000" dirty="0"/>
              <a:t>. кирпичей. </a:t>
            </a:r>
          </a:p>
          <a:p>
            <a:pPr marL="228600" indent="-228600">
              <a:buAutoNum type="arabicParenR"/>
            </a:pPr>
            <a:r>
              <a:rPr lang="ru-RU" sz="1000" dirty="0" smtClean="0"/>
              <a:t>Наличие </a:t>
            </a:r>
            <a:r>
              <a:rPr lang="ru-RU" sz="1000" dirty="0"/>
              <a:t>вблизи месторождений земельных участков готовых для строительства завода с подведенным электричеством и газом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8494" y="1375953"/>
            <a:ext cx="6481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Суть </a:t>
            </a:r>
            <a:r>
              <a:rPr lang="ru-RU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– Организация производства керамического кирпича и  </a:t>
            </a:r>
            <a:r>
              <a:rPr lang="ru-RU" sz="1000" dirty="0" smtClean="0"/>
              <a:t>обеспечение </a:t>
            </a:r>
            <a:r>
              <a:rPr lang="ru-RU" sz="1000" dirty="0"/>
              <a:t>строительных организаций керамическим </a:t>
            </a:r>
            <a:r>
              <a:rPr lang="ru-RU" sz="1000" dirty="0" smtClean="0"/>
              <a:t>кирпичом. </a:t>
            </a:r>
            <a:endParaRPr lang="ru-RU" sz="1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618" y="660651"/>
          <a:ext cx="5934075" cy="619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1076833544"/>
                    </a:ext>
                  </a:extLst>
                </a:gridCol>
                <a:gridCol w="2967355">
                  <a:extLst>
                    <a:ext uri="{9D8B030D-6E8A-4147-A177-3AD203B41FA5}">
                      <a16:colId xmlns:a16="http://schemas.microsoft.com/office/drawing/2014/main" val="1019902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900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млн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.руб.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324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Срок окупаемости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2 года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53053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6928976" y="4536130"/>
          <a:ext cx="5108954" cy="35877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950424">
                  <a:extLst>
                    <a:ext uri="{9D8B030D-6E8A-4147-A177-3AD203B41FA5}">
                      <a16:colId xmlns:a16="http://schemas.microsoft.com/office/drawing/2014/main" val="301252596"/>
                    </a:ext>
                  </a:extLst>
                </a:gridCol>
                <a:gridCol w="3158530">
                  <a:extLst>
                    <a:ext uri="{9D8B030D-6E8A-4147-A177-3AD203B41FA5}">
                      <a16:colId xmlns:a16="http://schemas.microsoft.com/office/drawing/2014/main" val="21218190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Координаты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инвестиционной площадки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Курганская область.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72435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1537" b="73251"/>
          <a:stretch/>
        </p:blipFill>
        <p:spPr>
          <a:xfrm>
            <a:off x="77491" y="3420518"/>
            <a:ext cx="3885064" cy="8173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t="62088" r="-299"/>
          <a:stretch/>
        </p:blipFill>
        <p:spPr>
          <a:xfrm>
            <a:off x="140973" y="5459711"/>
            <a:ext cx="3815318" cy="11168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t="28227" r="1625" b="41025"/>
          <a:stretch/>
        </p:blipFill>
        <p:spPr>
          <a:xfrm>
            <a:off x="140973" y="4393964"/>
            <a:ext cx="3758100" cy="9096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0" b="5002"/>
          <a:stretch/>
        </p:blipFill>
        <p:spPr>
          <a:xfrm>
            <a:off x="8242549" y="2690399"/>
            <a:ext cx="3975431" cy="202511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3302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898162" y="897879"/>
            <a:ext cx="703907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Курганская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область, 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Керамзитный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Строиндустрии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</a:t>
            </a:r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2171006" y="383515"/>
            <a:ext cx="6611018" cy="510756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algn="ctr" defTabSz="967252">
              <a:spcBef>
                <a:spcPts val="143"/>
              </a:spcBef>
              <a:defRPr/>
            </a:pP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ИНВЕСТИЦИОННАЯ ПЛОЩАДКА ДЛЯ РАЗМЕЩЕНИЯ </a:t>
            </a:r>
            <a:r>
              <a:rPr lang="ru-RU" sz="1600" b="1" spc="42" dirty="0">
                <a:solidFill>
                  <a:srgbClr val="002060"/>
                </a:solidFill>
                <a:latin typeface="Arial"/>
                <a:cs typeface="Arial"/>
              </a:rPr>
              <a:t>ЗАВОДА ПО ПРОИЗВОДСТВУ </a:t>
            </a: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КЕРАМЗИТНОГО </a:t>
            </a:r>
            <a:r>
              <a:rPr lang="ru-RU" sz="1600" b="1" spc="42" dirty="0">
                <a:solidFill>
                  <a:srgbClr val="002060"/>
                </a:solidFill>
                <a:latin typeface="Arial"/>
                <a:cs typeface="Arial"/>
              </a:rPr>
              <a:t>ГРАВИЯ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4582866" y="2121880"/>
          <a:ext cx="3338467" cy="251215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37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1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3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земельного участка, кв. м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4 107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1 корпуса 2800 кв. м., площадь 2 корпуса 3200 кв. м.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45:25:0</a:t>
                      </a:r>
                      <a:r>
                        <a:rPr lang="en-US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60502</a:t>
                      </a: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:3</a:t>
                      </a:r>
                      <a:endParaRPr lang="ru-RU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507492"/>
                  </a:ext>
                </a:extLst>
              </a:tr>
              <a:tr h="106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Собственник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Частная собственность 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346258"/>
                  </a:ext>
                </a:extLst>
              </a:tr>
              <a:tr h="21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Разрешенное использование по кадастровому учету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</a:t>
                      </a: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размещения складских помещений, на площадке находится</a:t>
                      </a:r>
                      <a:r>
                        <a:rPr lang="ru-RU" sz="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 ОНС- здание склада с рампой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2. Здание участка цеха КБИ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3. Мостовой</a:t>
                      </a:r>
                      <a:r>
                        <a:rPr lang="ru-RU" sz="8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кран </a:t>
                      </a:r>
                      <a:endParaRPr lang="ru-RU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населенных пунктов</a:t>
                      </a:r>
                      <a:endParaRPr lang="ru-RU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асфальтовая дорога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Имеется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трансформаторная подстанция 200 кВт.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Имеется возможность технологического присоединения 50 метров.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T Astra Serif" pitchFamily="18" charset="-52"/>
                          <a:cs typeface="Arial" panose="020B0604020202020204" pitchFamily="34" charset="0"/>
                        </a:rPr>
                        <a:t>Имеется скважина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T Astra Serif" pitchFamily="18" charset="-52"/>
                          <a:cs typeface="Arial" panose="020B0604020202020204" pitchFamily="34" charset="0"/>
                        </a:rPr>
                        <a:t> и централизованное водоснабжение 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45" y="1519362"/>
            <a:ext cx="4033607" cy="144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22640" y="3011960"/>
            <a:ext cx="3442493" cy="216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проведенным испытаниям глинистое </a:t>
            </a:r>
            <a:r>
              <a:rPr lang="ru-RU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сырье</a:t>
            </a:r>
            <a:br>
              <a:rPr lang="ru-RU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пригодно </a:t>
            </a:r>
            <a:r>
              <a:rPr lang="ru-RU" sz="9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изготовления</a:t>
            </a:r>
            <a:r>
              <a:rPr lang="ru-RU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9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керамических 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пустотелых камней с 28-ю щелевыми пустотами марки «250</a:t>
            </a: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</a:t>
            </a:r>
            <a:endParaRPr lang="ru-RU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эффективного 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пустотелого кирпича с 32-мя пустотами марки «125</a:t>
            </a: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</a:t>
            </a:r>
            <a:endParaRPr lang="ru-RU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керамзитового 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гравия марки «600</a:t>
            </a: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</a:t>
            </a:r>
            <a:endParaRPr lang="ru-RU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полнотелого керамического кирпича марки «100».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Запасы </a:t>
            </a: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категориям А+В+С1 </a:t>
            </a: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Западного 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участка 1586 тыс. м³ (керамзитовые глины), Восточного - 6317 тыс. м3  (кирпичные глины). 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 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границах утвержденных запасов – 84,8 га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640" y="4989133"/>
            <a:ext cx="3442493" cy="1844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9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ПРЕДПОСЫЛКИ: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Рядом с данной площадкой находится месторождение кирпичных глин (пос. </a:t>
            </a:r>
            <a:r>
              <a:rPr lang="ru-RU" sz="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Керамзитный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3 км на юго-восток от железнодорожного разъезда </a:t>
            </a:r>
            <a:r>
              <a:rPr lang="ru-RU" sz="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Камчиха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на правом берегу р. Тобол).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 в границах запасов составляет: Западный участок 29,8  га, Восточный участок  55,0 га. Запасы </a:t>
            </a: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категориям А+В+С1  Западного участка 1586 тыс. м³ (керамзитовые глины</a:t>
            </a: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Выгодно 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расположено относительно транспортного сообщения – автомобильных и железных дорог.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465754" y="1737926"/>
            <a:ext cx="703907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№1</a:t>
            </a:r>
            <a:endParaRPr lang="ru-RU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8177686" y="1728347"/>
            <a:ext cx="24011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№2</a:t>
            </a:r>
            <a:endParaRPr lang="ru-RU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8268952" y="2115911"/>
          <a:ext cx="2724396" cy="259088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123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0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земельного участка, кв. м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17 524,</a:t>
                      </a:r>
                      <a:r>
                        <a:rPr lang="ru-RU" sz="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производственный корпус 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45:25:060502:108</a:t>
                      </a:r>
                      <a:endParaRPr lang="ru-RU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507492"/>
                  </a:ext>
                </a:extLst>
              </a:tr>
              <a:tr h="136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Собственник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Частная собственность 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346258"/>
                  </a:ext>
                </a:extLst>
              </a:tr>
              <a:tr h="4100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Разрешенное использование по кадастровому учету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Для производственных целей </a:t>
                      </a:r>
                      <a:endParaRPr lang="ru-RU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населенных пунктов</a:t>
                      </a:r>
                      <a:endParaRPr lang="ru-RU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асфальтовая дорога</a:t>
                      </a:r>
                      <a:endParaRPr lang="ru-RU" sz="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Имеется 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0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Имеется возможность технологического присоединения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0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8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T Astra Serif" pitchFamily="18" charset="-52"/>
                          <a:cs typeface="Arial" panose="020B0604020202020204" pitchFamily="34" charset="0"/>
                        </a:rPr>
                        <a:t>централизованное водоснабжение 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PT Astra Serif" pitchFamily="18" charset="-5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26" name="Picture 2" descr="WhatsApp Image 2020-06-04 at 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52" y="4686633"/>
            <a:ext cx="1625023" cy="2171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WhatsApp Image 2020-05-26 at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75" y="4694977"/>
            <a:ext cx="2154677" cy="2154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WhatsApp Image 2020-06-04 at 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52" y="4702774"/>
            <a:ext cx="2876765" cy="2160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6"/>
          <p:cNvSpPr/>
          <p:nvPr/>
        </p:nvSpPr>
        <p:spPr>
          <a:xfrm>
            <a:off x="9631150" y="1658"/>
            <a:ext cx="2493397" cy="1802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1125" y="913374"/>
            <a:ext cx="112223" cy="1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0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22640" y="1936631"/>
            <a:ext cx="4389120" cy="580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Шадринское 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трепелов </a:t>
            </a:r>
          </a:p>
          <a:p>
            <a:pPr>
              <a:spcBef>
                <a:spcPct val="0"/>
              </a:spcBef>
              <a:defRPr/>
            </a:pPr>
            <a:endParaRPr lang="ru-RU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2025797" y="258126"/>
            <a:ext cx="6125904" cy="510756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algn="ctr" defTabSz="967252">
              <a:spcBef>
                <a:spcPts val="143"/>
              </a:spcBef>
              <a:defRPr/>
            </a:pP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ИНВЕСТИЦИОННАЯ ПЛОЩАДКА ДЛЯ РАЗМЕЩЕНИЯ </a:t>
            </a:r>
            <a:r>
              <a:rPr lang="ru-RU" sz="1600" b="1" spc="42" dirty="0">
                <a:solidFill>
                  <a:srgbClr val="002060"/>
                </a:solidFill>
                <a:latin typeface="Arial"/>
                <a:cs typeface="Arial"/>
              </a:rPr>
              <a:t>ЗАВОДА ПО </a:t>
            </a: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ПРОИЗВОДСТВУ КЕРАМЗИТНОГО ГРАВИЯ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102171"/>
              </p:ext>
            </p:extLst>
          </p:nvPr>
        </p:nvGraphicFramePr>
        <p:xfrm>
          <a:off x="7756633" y="2140379"/>
          <a:ext cx="4120567" cy="388242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530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724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</a:t>
                      </a: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26701,24 </a:t>
                      </a:r>
                      <a:r>
                        <a:rPr lang="ru-RU" sz="1000" b="0" i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45:26:090331:14</a:t>
                      </a:r>
                      <a:endParaRPr lang="ru-RU" sz="1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507492"/>
                  </a:ext>
                </a:extLst>
              </a:tr>
              <a:tr h="141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Собственник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Администрация города Шадринска</a:t>
                      </a:r>
                      <a:endParaRPr lang="ru-RU" sz="1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346258"/>
                  </a:ext>
                </a:extLst>
              </a:tr>
              <a:tr h="5236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Разрешенное использование по кадастровому учету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Недропользование</a:t>
                      </a:r>
                      <a:endParaRPr lang="ru-RU" sz="1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Земли поселений (земли населенных пунктов)</a:t>
                      </a:r>
                      <a:endParaRPr lang="ru-RU" sz="1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Дорога общего пользования местного значения.</a:t>
                      </a:r>
                    </a:p>
                    <a:p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0,2 км до автомобильной дороги межмуниципального</a:t>
                      </a:r>
                    </a:p>
                    <a:p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значения Шадринск - </a:t>
                      </a:r>
                      <a:r>
                        <a:rPr lang="ru-RU" sz="1000" b="0" i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Мингали</a:t>
                      </a: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Новые Пески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Удаленность </a:t>
                      </a:r>
                      <a:r>
                        <a:rPr lang="ru-RU" sz="1000" b="0" i="0" u="none" strike="noStrike" kern="1200" cap="none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itchFamily="18"/>
                          <a:ea typeface="DejaVu Sans" pitchFamily="2"/>
                          <a:cs typeface="Lohit Devanagari" pitchFamily="2"/>
                        </a:rPr>
                        <a:t>линии электропередач 10 кВ </a:t>
                      </a: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источника 0,03 км. </a:t>
                      </a:r>
                      <a:r>
                        <a:rPr lang="ru-RU" sz="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(Увеличение мощностей</a:t>
                      </a:r>
                      <a:r>
                        <a:rPr lang="ru-RU" sz="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требованию заявителя возможно при организации дополнительной подстанции)</a:t>
                      </a:r>
                      <a:endParaRPr lang="ru-RU" sz="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45000"/>
                        <a:buFont typeface="StarSymbol"/>
                        <a:buNone/>
                        <a:tabLst/>
                      </a:pPr>
                      <a:r>
                        <a:rPr lang="ru-RU" sz="1000" b="0" i="0" u="none" strike="noStrike" kern="1200" cap="none" spc="0" dirty="0" smtClean="0">
                          <a:ln>
                            <a:noFill/>
                          </a:ln>
                          <a:latin typeface="Arial" pitchFamily="18"/>
                          <a:ea typeface="Noto Sans CJK SC" pitchFamily="2"/>
                          <a:cs typeface="Lohit Devanagari" pitchFamily="2"/>
                        </a:rPr>
                        <a:t>Газопровод высокого давления (1,2</a:t>
                      </a:r>
                      <a:r>
                        <a:rPr lang="ru-RU" sz="1000" b="0" i="0" u="none" strike="noStrike" kern="1200" cap="none" spc="0" baseline="0" dirty="0" smtClean="0">
                          <a:ln>
                            <a:noFill/>
                          </a:ln>
                          <a:latin typeface="Arial" pitchFamily="18"/>
                          <a:ea typeface="Noto Sans CJK SC" pitchFamily="2"/>
                          <a:cs typeface="Lohit Devanagari" pitchFamily="2"/>
                        </a:rPr>
                        <a:t> мПа)</a:t>
                      </a:r>
                      <a:r>
                        <a:rPr lang="ru-RU" sz="1000" b="0" i="0" u="none" strike="noStrike" kern="1200" cap="none" spc="0" dirty="0" smtClean="0">
                          <a:ln>
                            <a:noFill/>
                          </a:ln>
                          <a:latin typeface="Arial" pitchFamily="18"/>
                          <a:ea typeface="Noto Sans CJK SC" pitchFamily="2"/>
                          <a:cs typeface="Lohit Devanagari" pitchFamily="2"/>
                        </a:rPr>
                        <a:t> на расстояний 0,6</a:t>
                      </a:r>
                      <a:r>
                        <a:rPr lang="ru-RU" sz="1000" b="0" i="0" u="none" strike="noStrike" kern="1200" cap="none" spc="0" baseline="0" dirty="0" smtClean="0">
                          <a:ln>
                            <a:noFill/>
                          </a:ln>
                          <a:latin typeface="Arial" pitchFamily="18"/>
                          <a:ea typeface="Noto Sans CJK SC" pitchFamily="2"/>
                          <a:cs typeface="Lohit Devanagari" pitchFamily="2"/>
                        </a:rPr>
                        <a:t> </a:t>
                      </a:r>
                      <a:r>
                        <a:rPr lang="ru-RU" sz="1000" b="0" i="0" u="none" strike="noStrike" kern="1200" cap="none" spc="0" dirty="0" smtClean="0">
                          <a:ln>
                            <a:noFill/>
                          </a:ln>
                          <a:latin typeface="Arial" pitchFamily="18"/>
                          <a:ea typeface="Noto Sans CJK SC" pitchFamily="2"/>
                          <a:cs typeface="Lohit Devanagari" pitchFamily="2"/>
                        </a:rPr>
                        <a:t>км.(1000</a:t>
                      </a:r>
                      <a:r>
                        <a:rPr lang="ru-RU" sz="1000" b="0" i="0" u="none" strike="noStrike" kern="1200" cap="none" spc="0" baseline="0" dirty="0" smtClean="0">
                          <a:ln>
                            <a:noFill/>
                          </a:ln>
                          <a:latin typeface="Arial" pitchFamily="18"/>
                          <a:ea typeface="Noto Sans CJK SC" pitchFamily="2"/>
                          <a:cs typeface="Lohit Devanagari" pitchFamily="2"/>
                        </a:rPr>
                        <a:t> м. куб)</a:t>
                      </a:r>
                      <a:endParaRPr lang="ru-RU" sz="1000" b="0" i="0" u="none" strike="noStrike" kern="1200" cap="none" spc="0" dirty="0">
                        <a:ln>
                          <a:noFill/>
                        </a:ln>
                        <a:latin typeface="Arial" pitchFamily="18"/>
                        <a:ea typeface="Noto Sans CJK SC" pitchFamily="2"/>
                        <a:cs typeface="Lohit Devanagari" pitchFamily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2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0" strike="noStrike" spc="-1" dirty="0" smtClean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Возможность организации артезианской скважины</a:t>
                      </a:r>
                      <a:endParaRPr lang="ru-RU" sz="1000" b="0" strike="noStrike" spc="-1" dirty="0">
                        <a:latin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object 6"/>
          <p:cNvSpPr/>
          <p:nvPr/>
        </p:nvSpPr>
        <p:spPr>
          <a:xfrm>
            <a:off x="9634426" y="14900"/>
            <a:ext cx="2493397" cy="1802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242" y="288284"/>
            <a:ext cx="112223" cy="116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8809" t="16158" r="18334" b="14762"/>
          <a:stretch/>
        </p:blipFill>
        <p:spPr>
          <a:xfrm>
            <a:off x="3887610" y="2140379"/>
            <a:ext cx="3719779" cy="3372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22640" y="2493185"/>
            <a:ext cx="35195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48377"/>
            <a:r>
              <a:rPr lang="ru-RU" sz="1600" i="1" kern="0" dirty="0" smtClean="0">
                <a:solidFill>
                  <a:prstClr val="black"/>
                </a:solidFill>
              </a:rPr>
              <a:t>Вид полезного ископаемого - трепел. </a:t>
            </a:r>
          </a:p>
          <a:p>
            <a:pPr lvl="0" defTabSz="848377"/>
            <a:endParaRPr lang="ru-RU" sz="1600" i="1" kern="0" dirty="0" smtClean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600" i="1" kern="0" dirty="0" smtClean="0">
                <a:solidFill>
                  <a:prstClr val="black"/>
                </a:solidFill>
              </a:rPr>
              <a:t>Запасы трепелов по состоянию на 01.01.2019 года по категориям А+В+С1 составляют 2246 </a:t>
            </a:r>
            <a:r>
              <a:rPr lang="ru-RU" sz="1600" i="1" kern="0" dirty="0" err="1" smtClean="0">
                <a:solidFill>
                  <a:prstClr val="black"/>
                </a:solidFill>
              </a:rPr>
              <a:t>тыс.куб.м</a:t>
            </a:r>
            <a:r>
              <a:rPr lang="ru-RU" sz="1600" i="1" kern="0" dirty="0" smtClean="0">
                <a:solidFill>
                  <a:prstClr val="black"/>
                </a:solidFill>
              </a:rPr>
              <a:t>. </a:t>
            </a: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endParaRPr lang="ru-RU" sz="1600" i="1" kern="0" dirty="0">
              <a:solidFill>
                <a:prstClr val="black"/>
              </a:solidFill>
            </a:endParaRPr>
          </a:p>
          <a:p>
            <a:pPr lvl="0" defTabSz="848377"/>
            <a:endParaRPr lang="ru-RU" sz="16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600" i="1" kern="0" dirty="0" smtClean="0">
                <a:solidFill>
                  <a:prstClr val="black"/>
                </a:solidFill>
              </a:rPr>
              <a:t>Трепела пригодны для производства керамзитового гравия-заполнителя лёгких бетонов марок 500, 600, 700.</a:t>
            </a:r>
            <a:endParaRPr kumimoji="0" lang="ru-RU" sz="16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087852" y="920709"/>
            <a:ext cx="703907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Курганская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область, 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Шадринский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г. Шадринск</a:t>
            </a:r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06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3707" y="1050669"/>
            <a:ext cx="5223737" cy="11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Мехонское </a:t>
            </a:r>
            <a:r>
              <a:rPr lang="ru-RU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</a:t>
            </a:r>
          </a:p>
          <a:p>
            <a:pPr>
              <a:spcBef>
                <a:spcPct val="0"/>
              </a:spcBef>
              <a:defRPr/>
            </a:pPr>
            <a:r>
              <a:rPr lang="ru-RU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кирпичных </a:t>
            </a:r>
            <a:r>
              <a:rPr lang="ru-RU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</a:t>
            </a:r>
          </a:p>
          <a:p>
            <a:pPr>
              <a:spcBef>
                <a:spcPct val="0"/>
              </a:spcBef>
              <a:defRPr/>
            </a:pPr>
            <a:endParaRPr lang="ru-RU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2394031" y="351096"/>
            <a:ext cx="6125904" cy="510756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algn="ctr" defTabSz="967252">
              <a:spcBef>
                <a:spcPts val="143"/>
              </a:spcBef>
              <a:defRPr/>
            </a:pP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ИНВЕСТИЦИОННАЯ ПЛОЩАДКА ДЛЯ РАЗМЕЩЕНИЯ </a:t>
            </a:r>
            <a:r>
              <a:rPr lang="ru-RU" sz="1600" b="1" spc="42" dirty="0">
                <a:solidFill>
                  <a:srgbClr val="002060"/>
                </a:solidFill>
                <a:latin typeface="Arial"/>
                <a:cs typeface="Arial"/>
              </a:rPr>
              <a:t>ЗАВОДА ПО ПРОИЗВОДСТВУ </a:t>
            </a: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КИРПИЧА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9634426" y="14900"/>
            <a:ext cx="2493397" cy="1802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744" y="437507"/>
            <a:ext cx="112223" cy="1168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3707" y="1857347"/>
            <a:ext cx="38260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48377"/>
            <a:r>
              <a:rPr lang="ru-RU" sz="1200" i="1" kern="0" dirty="0" smtClean="0">
                <a:solidFill>
                  <a:prstClr val="black"/>
                </a:solidFill>
              </a:rPr>
              <a:t>Вид </a:t>
            </a:r>
            <a:r>
              <a:rPr lang="ru-RU" sz="1200" i="1" kern="0" dirty="0">
                <a:solidFill>
                  <a:prstClr val="black"/>
                </a:solidFill>
              </a:rPr>
              <a:t>полезного ископаемого - глина кирпичная. </a:t>
            </a:r>
            <a:endParaRPr lang="ru-RU" sz="1200" i="1" kern="0" dirty="0" smtClean="0">
              <a:solidFill>
                <a:prstClr val="black"/>
              </a:solidFill>
            </a:endParaRPr>
          </a:p>
          <a:p>
            <a:pPr lvl="0" defTabSz="848377"/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Запасы </a:t>
            </a:r>
            <a:r>
              <a:rPr lang="ru-RU" sz="1200" i="1" kern="0" dirty="0">
                <a:solidFill>
                  <a:prstClr val="black"/>
                </a:solidFill>
              </a:rPr>
              <a:t>глин по категориям А+В+С1 составляют 1115 </a:t>
            </a:r>
            <a:r>
              <a:rPr lang="ru-RU" sz="1200" i="1" kern="0" dirty="0" err="1">
                <a:solidFill>
                  <a:prstClr val="black"/>
                </a:solidFill>
              </a:rPr>
              <a:t>тыс.куб.м</a:t>
            </a:r>
            <a:r>
              <a:rPr lang="ru-RU" sz="1200" i="1" kern="0" dirty="0">
                <a:solidFill>
                  <a:prstClr val="black"/>
                </a:solidFill>
              </a:rPr>
              <a:t>. </a:t>
            </a:r>
            <a:endParaRPr lang="ru-RU" sz="1200" i="1" kern="0" dirty="0" smtClean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Глины </a:t>
            </a:r>
            <a:r>
              <a:rPr lang="ru-RU" sz="1200" i="1" kern="0" dirty="0">
                <a:solidFill>
                  <a:prstClr val="black"/>
                </a:solidFill>
              </a:rPr>
              <a:t>рекомендованы для изготовления полнотелого кирпича марки 150. </a:t>
            </a:r>
            <a:endParaRPr lang="ru-RU" sz="1200" i="1" kern="0" dirty="0" smtClean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Месторождение </a:t>
            </a:r>
            <a:r>
              <a:rPr lang="ru-RU" sz="1200" i="1" kern="0" dirty="0">
                <a:solidFill>
                  <a:prstClr val="black"/>
                </a:solidFill>
              </a:rPr>
              <a:t>находится в нераспределенном фонде недр.</a:t>
            </a:r>
          </a:p>
          <a:p>
            <a:pPr lvl="0" defTabSz="848377"/>
            <a:endParaRPr lang="ru-RU" sz="1200" i="1" kern="0" dirty="0">
              <a:solidFill>
                <a:prstClr val="black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595363" y="902795"/>
            <a:ext cx="6303729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Курганская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область, </a:t>
            </a:r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аргапольский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вблизи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деревни Мурзина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871" t="15309" r="22316" b="9812"/>
          <a:stretch/>
        </p:blipFill>
        <p:spPr>
          <a:xfrm>
            <a:off x="122640" y="3784935"/>
            <a:ext cx="3811450" cy="272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4488441" y="2239879"/>
          <a:ext cx="6359668" cy="388383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898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1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земельного участка, га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16,6</a:t>
                      </a: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45:06:030301:134</a:t>
                      </a:r>
                      <a:endParaRPr lang="ru-RU" sz="1000" dirty="0" smtClean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507492"/>
                  </a:ext>
                </a:extLst>
              </a:tr>
              <a:tr h="155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Собственник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Государственная, не разграниченная собственность</a:t>
                      </a: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346258"/>
                  </a:ext>
                </a:extLst>
              </a:tr>
              <a:tr h="4660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Разрешенное использование по кадастровому учету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 размещения объектов промышленности</a:t>
                      </a:r>
                      <a:endParaRPr lang="ru-RU" sz="1000" dirty="0" smtClean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Территориальная зона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СХ 1</a:t>
                      </a: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Земли</a:t>
                      </a:r>
                      <a:r>
                        <a:rPr lang="ru-RU" sz="1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населенных пунктов</a:t>
                      </a: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К участку имеются подъездные дороги: асфальтовые </a:t>
                      </a:r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– федеральная</a:t>
                      </a:r>
                      <a:r>
                        <a:rPr lang="ru-RU" sz="1000" baseline="0" dirty="0" smtClean="0">
                          <a:latin typeface="Arial" pitchFamily="34" charset="0"/>
                          <a:cs typeface="Arial" pitchFamily="34" charset="0"/>
                        </a:rPr>
                        <a:t> автомобильная дорога Екатеринбург-Шадринск-Курган, поворот  село </a:t>
                      </a:r>
                      <a:r>
                        <a:rPr lang="ru-RU" sz="1000" baseline="0" dirty="0" err="1" smtClean="0">
                          <a:latin typeface="Arial" pitchFamily="34" charset="0"/>
                          <a:cs typeface="Arial" pitchFamily="34" charset="0"/>
                        </a:rPr>
                        <a:t>Усть-Миасское</a:t>
                      </a:r>
                      <a:r>
                        <a:rPr lang="ru-RU" sz="1000" baseline="0" dirty="0" smtClean="0">
                          <a:latin typeface="Arial" pitchFamily="34" charset="0"/>
                          <a:cs typeface="Arial" pitchFamily="34" charset="0"/>
                        </a:rPr>
                        <a:t>, региональная дорога направление село </a:t>
                      </a:r>
                      <a:r>
                        <a:rPr lang="ru-RU" sz="1000" baseline="0" dirty="0" err="1" smtClean="0">
                          <a:latin typeface="Arial" pitchFamily="34" charset="0"/>
                          <a:cs typeface="Arial" pitchFamily="34" charset="0"/>
                        </a:rPr>
                        <a:t>Усть-Миасское-Мурзина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Имеется возможность подключения электроэнергии   - 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ВЛ 10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Квт.,по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техусловиям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заявительный порядок, </a:t>
                      </a:r>
                      <a:r>
                        <a:rPr lang="ru-RU" sz="1000" kern="1200" dirty="0" smtClean="0">
                          <a:latin typeface="Arial" pitchFamily="34" charset="0"/>
                          <a:cs typeface="Arial" pitchFamily="34" charset="0"/>
                        </a:rPr>
                        <a:t>Расчет стоимости подключения доступен по ссылке http://www.suenco.ru/uslugi-po-tekhnologicheskomu-prisoedineniyu</a:t>
                      </a:r>
                      <a:endParaRPr lang="ru-RU" sz="1000" dirty="0" smtClean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1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Газопровод диаметром  219; 1,2МПа,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техусловиям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заявительный порядок, </a:t>
                      </a:r>
                      <a:r>
                        <a:rPr lang="ru-RU" sz="1000" kern="1200" dirty="0" smtClean="0">
                          <a:latin typeface="Arial" pitchFamily="34" charset="0"/>
                          <a:cs typeface="Arial" pitchFamily="34" charset="0"/>
                        </a:rPr>
                        <a:t>Информация о стоимости подключения (тарифы на подключение) доступны по ссылке http://kurgangazcom.ru/prejjskuranty-tarify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000" dirty="0" smtClean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5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PT Astra Serif" pitchFamily="18" charset="-52"/>
                          <a:cs typeface="Arial" pitchFamily="34" charset="0"/>
                        </a:rPr>
                        <a:t>По </a:t>
                      </a:r>
                      <a:r>
                        <a:rPr lang="ru-RU" sz="10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PT Astra Serif" pitchFamily="18" charset="-52"/>
                          <a:cs typeface="Arial" pitchFamily="34" charset="0"/>
                        </a:rPr>
                        <a:t>техусловиям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PT Astra Serif" pitchFamily="18" charset="-52"/>
                          <a:cs typeface="Arial" pitchFamily="34" charset="0"/>
                        </a:rPr>
                        <a:t> заявительный порядок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PT Astra Serif" pitchFamily="18" charset="-52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0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Дополнительная информация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721" marR="637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Arial" pitchFamily="34" charset="0"/>
                          <a:cs typeface="Arial" pitchFamily="34" charset="0"/>
                        </a:rPr>
                        <a:t>Возможность</a:t>
                      </a:r>
                      <a:r>
                        <a:rPr lang="ru-RU" sz="1000" b="0" baseline="0" dirty="0" smtClean="0">
                          <a:latin typeface="Arial" pitchFamily="34" charset="0"/>
                          <a:cs typeface="Arial" pitchFamily="34" charset="0"/>
                        </a:rPr>
                        <a:t> размещения производства кирпича на месторождении глин</a:t>
                      </a:r>
                      <a:endParaRPr lang="ru-RU" sz="10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85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450135" y="1713732"/>
            <a:ext cx="2186440" cy="11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кирпичных </a:t>
            </a: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 «Юргамышское-3»</a:t>
            </a:r>
          </a:p>
          <a:p>
            <a:pPr>
              <a:spcBef>
                <a:spcPct val="0"/>
              </a:spcBef>
              <a:defRPr/>
            </a:pPr>
            <a:endParaRPr lang="ru-RU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2131334" y="312786"/>
            <a:ext cx="6125904" cy="510756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algn="ctr" defTabSz="967252">
              <a:spcBef>
                <a:spcPts val="143"/>
              </a:spcBef>
              <a:defRPr/>
            </a:pP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ИНВЕСТИЦИОННАЯ ПЛОЩАДКА ДЛЯ РАЗМЕЩЕНИЯ </a:t>
            </a:r>
            <a:r>
              <a:rPr lang="ru-RU" sz="1600" b="1" spc="42" dirty="0">
                <a:solidFill>
                  <a:srgbClr val="002060"/>
                </a:solidFill>
                <a:latin typeface="Arial"/>
                <a:cs typeface="Arial"/>
              </a:rPr>
              <a:t>ЗАВОДА ПО ПРОИЗВОДСТВУ </a:t>
            </a: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КИРПИЧА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12038" y="2635155"/>
            <a:ext cx="245074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48377"/>
            <a:r>
              <a:rPr lang="ru-RU" sz="900" i="1" kern="0" dirty="0">
                <a:solidFill>
                  <a:prstClr val="black"/>
                </a:solidFill>
              </a:rPr>
              <a:t>Вид полезного ископаемого - глина кирпичная</a:t>
            </a:r>
            <a:r>
              <a:rPr lang="ru-RU" sz="900" i="1" kern="0" dirty="0" smtClean="0">
                <a:solidFill>
                  <a:prstClr val="black"/>
                </a:solidFill>
              </a:rPr>
              <a:t>.</a:t>
            </a:r>
          </a:p>
          <a:p>
            <a:pPr lvl="0" defTabSz="848377"/>
            <a:endParaRPr lang="ru-RU" sz="9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900" i="1" kern="0" dirty="0" smtClean="0">
                <a:solidFill>
                  <a:prstClr val="black"/>
                </a:solidFill>
              </a:rPr>
              <a:t> </a:t>
            </a:r>
            <a:r>
              <a:rPr lang="ru-RU" sz="900" i="1" kern="0" dirty="0">
                <a:solidFill>
                  <a:prstClr val="black"/>
                </a:solidFill>
              </a:rPr>
              <a:t>Запасы глин по категориям А+В+С1 </a:t>
            </a:r>
            <a:r>
              <a:rPr lang="ru-RU" sz="900" i="1" kern="0" dirty="0" smtClean="0">
                <a:solidFill>
                  <a:prstClr val="black"/>
                </a:solidFill>
              </a:rPr>
              <a:t>составляют</a:t>
            </a:r>
            <a:br>
              <a:rPr lang="ru-RU" sz="900" i="1" kern="0" dirty="0" smtClean="0">
                <a:solidFill>
                  <a:prstClr val="black"/>
                </a:solidFill>
              </a:rPr>
            </a:br>
            <a:r>
              <a:rPr lang="ru-RU" sz="900" i="1" kern="0" dirty="0" smtClean="0">
                <a:solidFill>
                  <a:prstClr val="black"/>
                </a:solidFill>
              </a:rPr>
              <a:t>574 </a:t>
            </a:r>
            <a:r>
              <a:rPr lang="ru-RU" sz="900" i="1" kern="0" dirty="0">
                <a:solidFill>
                  <a:prstClr val="black"/>
                </a:solidFill>
              </a:rPr>
              <a:t>тыс</a:t>
            </a:r>
            <a:r>
              <a:rPr lang="ru-RU" sz="900" i="1" kern="0" dirty="0" smtClean="0">
                <a:solidFill>
                  <a:prstClr val="black"/>
                </a:solidFill>
              </a:rPr>
              <a:t>. </a:t>
            </a:r>
            <a:r>
              <a:rPr lang="ru-RU" sz="900" i="1" kern="0" dirty="0" err="1" smtClean="0">
                <a:solidFill>
                  <a:prstClr val="black"/>
                </a:solidFill>
              </a:rPr>
              <a:t>куб.м</a:t>
            </a:r>
            <a:r>
              <a:rPr lang="ru-RU" sz="900" i="1" kern="0" dirty="0">
                <a:solidFill>
                  <a:prstClr val="black"/>
                </a:solidFill>
              </a:rPr>
              <a:t>. </a:t>
            </a: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900" i="1" kern="0" dirty="0" smtClean="0">
                <a:solidFill>
                  <a:prstClr val="black"/>
                </a:solidFill>
              </a:rPr>
              <a:t>Глины </a:t>
            </a:r>
            <a:r>
              <a:rPr lang="ru-RU" sz="900" i="1" kern="0" dirty="0">
                <a:solidFill>
                  <a:prstClr val="black"/>
                </a:solidFill>
              </a:rPr>
              <a:t>рекомендованы для изготовления морозостойкого полнотелого кирпича марки 150. </a:t>
            </a: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900" i="1" kern="0" dirty="0" smtClean="0">
                <a:solidFill>
                  <a:prstClr val="black"/>
                </a:solidFill>
              </a:rPr>
              <a:t>Месторождение </a:t>
            </a:r>
            <a:r>
              <a:rPr lang="ru-RU" sz="900" i="1" kern="0" dirty="0">
                <a:solidFill>
                  <a:prstClr val="black"/>
                </a:solidFill>
              </a:rPr>
              <a:t>находится в нераспределенном фонде недр.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50135" y="4977959"/>
            <a:ext cx="25081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48377"/>
            <a:r>
              <a:rPr lang="ru-RU" sz="900" i="1" kern="0" dirty="0">
                <a:solidFill>
                  <a:prstClr val="black"/>
                </a:solidFill>
              </a:rPr>
              <a:t>Вид полезного ископаемого - глина кирпичная. </a:t>
            </a:r>
            <a:endParaRPr lang="ru-RU" sz="900" i="1" kern="0" dirty="0" smtClean="0">
              <a:solidFill>
                <a:prstClr val="black"/>
              </a:solidFill>
            </a:endParaRPr>
          </a:p>
          <a:p>
            <a:pPr lvl="0" defTabSz="848377"/>
            <a:endParaRPr lang="ru-RU" sz="9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900" i="1" kern="0" dirty="0" smtClean="0">
                <a:solidFill>
                  <a:prstClr val="black"/>
                </a:solidFill>
              </a:rPr>
              <a:t>Запасы </a:t>
            </a:r>
            <a:r>
              <a:rPr lang="ru-RU" sz="900" i="1" kern="0" dirty="0">
                <a:solidFill>
                  <a:prstClr val="black"/>
                </a:solidFill>
              </a:rPr>
              <a:t>глин по категориям А+В+С1 составляют 1755 </a:t>
            </a:r>
            <a:r>
              <a:rPr lang="ru-RU" sz="900" i="1" kern="0" dirty="0" err="1">
                <a:solidFill>
                  <a:prstClr val="black"/>
                </a:solidFill>
              </a:rPr>
              <a:t>тыс.куб.м</a:t>
            </a:r>
            <a:r>
              <a:rPr lang="ru-RU" sz="900" i="1" kern="0" dirty="0">
                <a:solidFill>
                  <a:prstClr val="black"/>
                </a:solidFill>
              </a:rPr>
              <a:t>. </a:t>
            </a: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900" i="1" kern="0" dirty="0" smtClean="0">
                <a:solidFill>
                  <a:prstClr val="black"/>
                </a:solidFill>
              </a:rPr>
              <a:t>Глины </a:t>
            </a:r>
            <a:r>
              <a:rPr lang="ru-RU" sz="900" i="1" kern="0" dirty="0">
                <a:solidFill>
                  <a:prstClr val="black"/>
                </a:solidFill>
              </a:rPr>
              <a:t>рекомендованы для изготовления морозостойкого полнотелого кирпича марки 75. </a:t>
            </a: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900" i="1" kern="0" dirty="0" smtClean="0">
                <a:solidFill>
                  <a:prstClr val="black"/>
                </a:solidFill>
              </a:rPr>
              <a:t>Месторождение </a:t>
            </a:r>
            <a:r>
              <a:rPr lang="ru-RU" sz="900" i="1" kern="0" dirty="0">
                <a:solidFill>
                  <a:prstClr val="black"/>
                </a:solidFill>
              </a:rPr>
              <a:t>находится в нераспределенном фонде недр.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9450135" y="4102280"/>
            <a:ext cx="2141108" cy="11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кирпичных </a:t>
            </a: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 «Юргамышское-4»</a:t>
            </a:r>
          </a:p>
          <a:p>
            <a:pPr>
              <a:spcBef>
                <a:spcPct val="0"/>
              </a:spcBef>
              <a:defRPr/>
            </a:pPr>
            <a:endParaRPr lang="ru-RU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588"/>
            <a:ext cx="2736634" cy="1956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8" descr="55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0525" y="4701457"/>
            <a:ext cx="2645890" cy="200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Изображение1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2909" y="4822456"/>
            <a:ext cx="3712098" cy="1762689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22915" y="963476"/>
            <a:ext cx="1530097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№1</a:t>
            </a:r>
            <a:endParaRPr lang="ru-RU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672908" y="976677"/>
            <a:ext cx="1530097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№2</a:t>
            </a:r>
            <a:endParaRPr lang="ru-RU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327174" y="983363"/>
            <a:ext cx="1530097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№3</a:t>
            </a:r>
            <a:endParaRPr lang="ru-RU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958549"/>
              </p:ext>
            </p:extLst>
          </p:nvPr>
        </p:nvGraphicFramePr>
        <p:xfrm>
          <a:off x="80314" y="1324150"/>
          <a:ext cx="2592594" cy="311589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96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48982 кв.м  (около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га)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 участка/квартала 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45:24:020104:5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3900507492"/>
                  </a:ext>
                </a:extLst>
              </a:tr>
              <a:tr h="132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Государственная собственность не разграничена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391346258"/>
                  </a:ext>
                </a:extLst>
              </a:tr>
              <a:tr h="107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населенных пунктов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разрешенного использования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Для  размещения промышленных объектов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Функциональная зона (ГП)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Зона 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промышленно-производственных и коммунальных объектов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Территориальная зона (ПЗЗ)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Зона 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промышленно-производственных и коммунальных объектов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Основные виды разрешенного использования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Тяжелая, легкая, пищевая, нефтехимическая, автомобилестроительная, строительная, целлюлозно-бумажная промышленность, энергетика, связь, склады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2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границе участка проходят электрические сети. ТП 10/0,4кВ №Ю-4-2160 кВА-10м 50 кВт-без усиления сети. 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(Увеличение мощностей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требованию заявителя возможно при организации дополнительной подстанции)</a:t>
                      </a:r>
                      <a:endParaRPr lang="ru-RU" sz="6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 </a:t>
                      </a:r>
                      <a:endParaRPr lang="ru-RU" sz="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м до точки подключения от подземного полиэтиленового газопровода высокого давления Р=0,6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МПа </a:t>
                      </a:r>
                      <a:r>
                        <a:rPr lang="en-US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 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мм по «Объездной дороге» в п.Юргамыш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км по «Объездной дороге» р.п.Юргамыш до федеральной трассы «Иртыш»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8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аренды/выкупа земельного участка, руб. </a:t>
                      </a:r>
                      <a:endParaRPr lang="ru-RU" sz="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Арендная</a:t>
                      </a:r>
                      <a:r>
                        <a:rPr lang="ru-RU" sz="6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плата 1,5% от кадастровой стоимости при виде разрешенного использования «Строительство объекта».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Кадастровая стоимость</a:t>
                      </a:r>
                      <a:r>
                        <a:rPr lang="ru-RU" sz="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:4230575.34 руб.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1" marR="6191" marT="8255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929213"/>
              </p:ext>
            </p:extLst>
          </p:nvPr>
        </p:nvGraphicFramePr>
        <p:xfrm>
          <a:off x="2770525" y="1320734"/>
          <a:ext cx="2493076" cy="3579423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83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205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43916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  (около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4,4 га)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0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 участка/квартала 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45:24:020104:1086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23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собственность не разграничена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39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населенных пунктов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19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разрешенного использования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Тяжелая промышленность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19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Территориальная зона (ПЗЗ)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промышленно-производственных и коммунальных объектов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37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виды разрешенного использования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Тяжелая промышленность, автомобилестроительная,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легкая, фармацевтическая, пищевая, нефтехимическая, строительная промышленность, энергетика, склады, коммунальное обслуживание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19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линии электропередач 10кВ пересекают участок с западной стороны. От 15 до 600кВт-при условии строительства ТП-10/0,4 </a:t>
                      </a:r>
                      <a:r>
                        <a:rPr lang="ru-RU" sz="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(Увеличение мощностей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требованию заявителя возможно при организации дополнительной подстанции)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19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км  до газопровода высокого давления </a:t>
                      </a:r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=0,6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6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Мпа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225 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19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4,65 км по дороге с твердым покрытием (объездная дорога) до федеральной трассы «Иртыш»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836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аренды/выкупа земельного участка, </a:t>
                      </a: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  <a:endParaRPr lang="ru-RU" sz="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</a:defRPr>
                      </a:lvl1pPr>
                      <a:lvl2pPr marL="483626">
                        <a:defRPr>
                          <a:solidFill>
                            <a:schemeClr val="dk1"/>
                          </a:solidFill>
                        </a:defRPr>
                      </a:lvl2pPr>
                      <a:lvl3pPr marL="967252">
                        <a:defRPr>
                          <a:solidFill>
                            <a:schemeClr val="dk1"/>
                          </a:solidFill>
                        </a:defRPr>
                      </a:lvl3pPr>
                      <a:lvl4pPr marL="1450878">
                        <a:defRPr>
                          <a:solidFill>
                            <a:schemeClr val="dk1"/>
                          </a:solidFill>
                        </a:defRPr>
                      </a:lvl4pPr>
                      <a:lvl5pPr marL="1934505">
                        <a:defRPr>
                          <a:solidFill>
                            <a:schemeClr val="dk1"/>
                          </a:solidFill>
                        </a:defRPr>
                      </a:lvl5pPr>
                      <a:lvl6pPr marL="2418131">
                        <a:defRPr>
                          <a:solidFill>
                            <a:schemeClr val="dk1"/>
                          </a:solidFill>
                        </a:defRPr>
                      </a:lvl6pPr>
                      <a:lvl7pPr marL="2901757">
                        <a:defRPr>
                          <a:solidFill>
                            <a:schemeClr val="dk1"/>
                          </a:solidFill>
                        </a:defRPr>
                      </a:lvl7pPr>
                      <a:lvl8pPr marL="3385383">
                        <a:defRPr>
                          <a:solidFill>
                            <a:schemeClr val="dk1"/>
                          </a:solidFill>
                        </a:defRPr>
                      </a:lvl8pPr>
                      <a:lvl9pPr marL="3869009">
                        <a:defRPr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Арендная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плата от 1,5% от кадастровой стоимости при виде разрешенного использования «Строительство объекта»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937994"/>
              </p:ext>
            </p:extLst>
          </p:nvPr>
        </p:nvGraphicFramePr>
        <p:xfrm>
          <a:off x="5416415" y="1341094"/>
          <a:ext cx="3243491" cy="3500553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033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460000 кв.м. (46 га)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 участка/квартала 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45:24:020111:211; 45:24:0201111:217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собственность не разграничена</a:t>
                      </a: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населенных пунктов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разрешенного использования 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строительства нефтеперерабатывающего завода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9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Функциональная зона (ГП)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промышленно-производственных и коммунальных объектов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Территориальная зона (ПЗЗ)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промышленно-производственных и коммунальных объектов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виды разрешенного использования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строительства нефтеперерабатывающего завода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 возможность подключения к сетям электроснабжения ближайшие точки подключения находятся на расстоянии: 50 метров — до ВЛ 110 кВт (мощность до 50 МВт); 300 метров — до ВЛ 35 кВт (мощность до 15 МВт). 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(Увеличение мощностей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требованию заявителя возможно при организации дополнительной подстанции)</a:t>
                      </a:r>
                      <a:endParaRPr lang="ru-RU" sz="6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 </a:t>
                      </a:r>
                      <a:endParaRPr lang="ru-RU" sz="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 возможность присоединения к газопроводу, на расстоянии 1,3 км от земельного участка расположен газопровод среднего давления, диаметром 160 мм, 0,6 мПа, на расстоянии 1,2 км размещен газорегуляторный пункт.</a:t>
                      </a:r>
                      <a:endParaRPr lang="ru-RU" sz="600" kern="15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2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lang="ru-RU" sz="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600" kern="1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участок расположен в 150 метров от грунтовой дороги, 1,3 км от асфальтированной дороги межмуниципального значения «Юргамыш-Куртамыш», на расстоянии 5 км, от федеральной трассы «Иртыш». По отношению к железнодорожным путям земельный участок находится на расстоянии 600 метров, расстояние до ближайшей железнодорожной станции 2,2 км.</a:t>
                      </a:r>
                      <a:endParaRPr lang="ru-RU" sz="600" kern="150" dirty="0" smtClean="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7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аренды/выкупа земельного участка, руб. </a:t>
                      </a:r>
                      <a:endParaRPr lang="ru-RU" sz="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Арендная </a:t>
                      </a:r>
                      <a:r>
                        <a:rPr lang="ru-RU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в год – </a:t>
                      </a:r>
                      <a:r>
                        <a:rPr lang="ru-RU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226,56 тыс.  руб. если разрешенное использование</a:t>
                      </a:r>
                      <a:r>
                        <a:rPr lang="ru-RU" sz="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«Строительство»; арендная плата в год-302,08 тыс.руб. если промышленные цели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3788" t="16128" r="28333" b="47508"/>
          <a:stretch/>
        </p:blipFill>
        <p:spPr>
          <a:xfrm>
            <a:off x="9830381" y="14900"/>
            <a:ext cx="2315446" cy="1698832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5930598" y="801468"/>
            <a:ext cx="703907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Курганская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область, 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Юргамыш</a:t>
            </a:r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49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3707" y="1050669"/>
            <a:ext cx="5223737" cy="11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кирпичных </a:t>
            </a:r>
            <a:r>
              <a:rPr lang="ru-RU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 «</a:t>
            </a:r>
            <a:r>
              <a:rPr lang="ru-RU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Куртамышское-1» </a:t>
            </a:r>
            <a:endParaRPr lang="ru-RU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ru-RU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2070645" y="91356"/>
            <a:ext cx="6125904" cy="510756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algn="ctr" defTabSz="967252">
              <a:spcBef>
                <a:spcPts val="143"/>
              </a:spcBef>
              <a:defRPr/>
            </a:pP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ИНВЕСТИЦИОННАЯ ПЛОЩАДКА ДЛЯ РАЗМЕЩЕНИЯ </a:t>
            </a:r>
            <a:r>
              <a:rPr lang="ru-RU" sz="1600" b="1" spc="42" dirty="0">
                <a:solidFill>
                  <a:srgbClr val="002060"/>
                </a:solidFill>
                <a:latin typeface="Arial"/>
                <a:cs typeface="Arial"/>
              </a:rPr>
              <a:t>ЗАВОДА ПО ПРОИЗВОДСТВУ </a:t>
            </a: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КИРПИЧА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9634426" y="14900"/>
            <a:ext cx="2493397" cy="1802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819" y="1329482"/>
            <a:ext cx="112223" cy="1168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8078" y="1952223"/>
            <a:ext cx="38260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48377"/>
            <a:r>
              <a:rPr lang="ru-RU" sz="1200" i="1" kern="0" dirty="0">
                <a:solidFill>
                  <a:prstClr val="black"/>
                </a:solidFill>
              </a:rPr>
              <a:t>Вид полезного ископаемого - глина кирпичная. </a:t>
            </a:r>
            <a:endParaRPr lang="ru-RU" sz="1200" i="1" kern="0" dirty="0" smtClean="0">
              <a:solidFill>
                <a:prstClr val="black"/>
              </a:solidFill>
            </a:endParaRPr>
          </a:p>
          <a:p>
            <a:pPr lvl="0" defTabSz="848377"/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Запасы </a:t>
            </a:r>
            <a:r>
              <a:rPr lang="ru-RU" sz="1200" i="1" kern="0" dirty="0">
                <a:solidFill>
                  <a:prstClr val="black"/>
                </a:solidFill>
              </a:rPr>
              <a:t>глин по категориям А+В+С1 составляют 434 </a:t>
            </a:r>
            <a:r>
              <a:rPr lang="ru-RU" sz="1200" i="1" kern="0" dirty="0" err="1">
                <a:solidFill>
                  <a:prstClr val="black"/>
                </a:solidFill>
              </a:rPr>
              <a:t>тыс.куб.м</a:t>
            </a:r>
            <a:r>
              <a:rPr lang="ru-RU" sz="1200" i="1" kern="0" dirty="0" smtClean="0">
                <a:solidFill>
                  <a:prstClr val="black"/>
                </a:solidFill>
              </a:rPr>
              <a:t>.</a:t>
            </a:r>
          </a:p>
          <a:p>
            <a:pPr lvl="0" defTabSz="848377"/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 </a:t>
            </a:r>
            <a:r>
              <a:rPr lang="ru-RU" sz="1200" i="1" kern="0" dirty="0">
                <a:solidFill>
                  <a:prstClr val="black"/>
                </a:solidFill>
              </a:rPr>
              <a:t>Глины рекомендованы для изготовления морозостойкого полнотелого кирпича марки 150. </a:t>
            </a:r>
            <a:endParaRPr lang="ru-RU" sz="1200" i="1" kern="0" dirty="0" smtClean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Месторождение </a:t>
            </a:r>
            <a:r>
              <a:rPr lang="ru-RU" sz="1200" i="1" kern="0" dirty="0">
                <a:solidFill>
                  <a:prstClr val="black"/>
                </a:solidFill>
              </a:rPr>
              <a:t>находится в нераспределенном фонде недр.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63349" y="763985"/>
            <a:ext cx="703907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Курганская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область, 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Куртамыш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Лесопильная, 25</a:t>
            </a:r>
          </a:p>
          <a:p>
            <a:pPr>
              <a:spcBef>
                <a:spcPct val="0"/>
              </a:spcBef>
              <a:defRPr/>
            </a:pPr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395" y="1298854"/>
            <a:ext cx="112223" cy="1168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707" y="4044469"/>
            <a:ext cx="4115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</a:t>
            </a:r>
            <a:r>
              <a:rPr lang="ru-RU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Нижневское</a:t>
            </a:r>
            <a:r>
              <a:rPr lang="ru-RU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месторождение кирпичных глин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3707" y="4792769"/>
            <a:ext cx="38260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48377"/>
            <a:r>
              <a:rPr lang="ru-RU" sz="1200" i="1" kern="0" dirty="0">
                <a:solidFill>
                  <a:prstClr val="black"/>
                </a:solidFill>
              </a:rPr>
              <a:t>Вид полезного ископаемого - глина кирпичная. </a:t>
            </a:r>
            <a:endParaRPr lang="ru-RU" sz="1200" i="1" kern="0" dirty="0" smtClean="0">
              <a:solidFill>
                <a:prstClr val="black"/>
              </a:solidFill>
            </a:endParaRPr>
          </a:p>
          <a:p>
            <a:pPr lvl="0" defTabSz="848377"/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Запасы </a:t>
            </a:r>
            <a:r>
              <a:rPr lang="ru-RU" sz="1200" i="1" kern="0" dirty="0">
                <a:solidFill>
                  <a:prstClr val="black"/>
                </a:solidFill>
              </a:rPr>
              <a:t>глин по категориям А+В+С1 составляют 776 </a:t>
            </a:r>
            <a:r>
              <a:rPr lang="ru-RU" sz="1200" i="1" kern="0" dirty="0" err="1">
                <a:solidFill>
                  <a:prstClr val="black"/>
                </a:solidFill>
              </a:rPr>
              <a:t>тыс.куб.м</a:t>
            </a:r>
            <a:r>
              <a:rPr lang="ru-RU" sz="1200" i="1" kern="0" dirty="0">
                <a:solidFill>
                  <a:prstClr val="black"/>
                </a:solidFill>
              </a:rPr>
              <a:t>. </a:t>
            </a:r>
            <a:endParaRPr lang="ru-RU" sz="1200" i="1" kern="0" dirty="0" smtClean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Глины </a:t>
            </a:r>
            <a:r>
              <a:rPr lang="ru-RU" sz="1200" i="1" kern="0" dirty="0">
                <a:solidFill>
                  <a:prstClr val="black"/>
                </a:solidFill>
              </a:rPr>
              <a:t>рекомендованы для изготовления морозостойкого полнотелого кирпича марки 100. </a:t>
            </a:r>
            <a:endParaRPr lang="ru-RU" sz="1200" i="1" kern="0" dirty="0" smtClean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endParaRPr lang="ru-RU" sz="12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200" i="1" kern="0" dirty="0" smtClean="0">
                <a:solidFill>
                  <a:prstClr val="black"/>
                </a:solidFill>
              </a:rPr>
              <a:t>Месторождение </a:t>
            </a:r>
            <a:r>
              <a:rPr lang="ru-RU" sz="1200" i="1" kern="0" dirty="0">
                <a:solidFill>
                  <a:prstClr val="black"/>
                </a:solidFill>
              </a:rPr>
              <a:t>находится в нераспределенном фонде недр.</a:t>
            </a:r>
          </a:p>
        </p:txBody>
      </p:sp>
      <p:graphicFrame>
        <p:nvGraphicFramePr>
          <p:cNvPr id="20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037102"/>
              </p:ext>
            </p:extLst>
          </p:nvPr>
        </p:nvGraphicFramePr>
        <p:xfrm>
          <a:off x="7309427" y="1953758"/>
          <a:ext cx="4511651" cy="475464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75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74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Площадь площадки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6000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кв.м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86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Кадастровый номер участка/квартала 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 45:09:020309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74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Собственник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Бояринцев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С. Б.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74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Категория земель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Земли населенных пунктов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86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Функциональная зона (ГП)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Зона размещения производственных объектов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86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Территориальная зона (ПЗЗ)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Зона размещения производственных объектов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019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Основные виды разрешенного использования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Производственная (промышленная, коммунально-складская) деятельность, коммунальное инженерно-техническое обеспечение (размещение новых, эксплуатация существующих)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74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Электроснабжение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Наличие подстанции 100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кВА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 </a:t>
                      </a:r>
                      <a:r>
                        <a:rPr lang="ru-RU" sz="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(Увеличение мощностей</a:t>
                      </a:r>
                      <a:r>
                        <a:rPr lang="ru-RU" sz="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требованию заявителя возможно при организации дополнительной подстанции)</a:t>
                      </a:r>
                      <a:endParaRPr lang="ru-RU" sz="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86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Водоснабжение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от действующей, расположенной на территории участка скважины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74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Водоотведение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 нет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74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Подъездные пути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Грунтовая дорога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400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Стоимость выкупа комплекса с земельным участком , руб.</a:t>
                      </a:r>
                    </a:p>
                  </a:txBody>
                  <a:tcPr marL="8255" marR="8255" marT="8255" marB="0" horzOverflow="overflow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8362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67252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50878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934505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418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90175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38538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8690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по согласованию с собственником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255" marR="8255" marT="8255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591" y="1672914"/>
            <a:ext cx="3127646" cy="232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591" y="4122337"/>
            <a:ext cx="3136988" cy="245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7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85580" y="1076151"/>
            <a:ext cx="5223737" cy="11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Звериноголовское-2 месторождение кирпичных глин</a:t>
            </a:r>
          </a:p>
          <a:p>
            <a:pPr>
              <a:spcBef>
                <a:spcPct val="0"/>
              </a:spcBef>
              <a:defRPr/>
            </a:pPr>
            <a:endParaRPr lang="ru-RU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2349425" y="375625"/>
            <a:ext cx="6125904" cy="510756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algn="ctr" defTabSz="967252">
              <a:spcBef>
                <a:spcPts val="143"/>
              </a:spcBef>
              <a:defRPr/>
            </a:pP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ИНВЕСТИЦИОННАЯ ПЛОЩАДКА ДЛЯ РАЗМЕЩЕНИЯ </a:t>
            </a:r>
            <a:r>
              <a:rPr lang="ru-RU" sz="1600" b="1" spc="42" dirty="0">
                <a:solidFill>
                  <a:srgbClr val="002060"/>
                </a:solidFill>
                <a:latin typeface="Arial"/>
                <a:cs typeface="Arial"/>
              </a:rPr>
              <a:t>ЗАВОДА ПО ПРОИЗВОДСТВУ </a:t>
            </a:r>
            <a:r>
              <a:rPr lang="ru-RU" sz="1600" b="1" spc="42" dirty="0" smtClean="0">
                <a:solidFill>
                  <a:srgbClr val="002060"/>
                </a:solidFill>
                <a:latin typeface="Arial"/>
                <a:cs typeface="Arial"/>
              </a:rPr>
              <a:t>КИРПИЧА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9634426" y="14900"/>
            <a:ext cx="2493397" cy="1802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0111" y="1450139"/>
            <a:ext cx="112223" cy="1168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85579" y="1882829"/>
            <a:ext cx="453745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48377"/>
            <a:r>
              <a:rPr lang="ru-RU" sz="1100" i="1" kern="0" dirty="0" smtClean="0">
                <a:solidFill>
                  <a:prstClr val="black"/>
                </a:solidFill>
              </a:rPr>
              <a:t>Вид </a:t>
            </a:r>
            <a:r>
              <a:rPr lang="ru-RU" sz="1100" i="1" kern="0" dirty="0">
                <a:solidFill>
                  <a:prstClr val="black"/>
                </a:solidFill>
              </a:rPr>
              <a:t>полезного ископаемого - глина кирпичная</a:t>
            </a:r>
            <a:r>
              <a:rPr lang="ru-RU" sz="1100" i="1" kern="0" dirty="0" smtClean="0">
                <a:solidFill>
                  <a:prstClr val="black"/>
                </a:solidFill>
              </a:rPr>
              <a:t>.</a:t>
            </a:r>
          </a:p>
          <a:p>
            <a:pPr lvl="0" defTabSz="848377"/>
            <a:endParaRPr lang="ru-RU" sz="11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100" i="1" kern="0" dirty="0" smtClean="0">
                <a:solidFill>
                  <a:prstClr val="black"/>
                </a:solidFill>
              </a:rPr>
              <a:t>Запасы </a:t>
            </a:r>
            <a:r>
              <a:rPr lang="ru-RU" sz="1100" i="1" kern="0" dirty="0">
                <a:solidFill>
                  <a:prstClr val="black"/>
                </a:solidFill>
              </a:rPr>
              <a:t>глин по категориям А+В составляют 103 </a:t>
            </a:r>
            <a:r>
              <a:rPr lang="ru-RU" sz="1100" i="1" kern="0" dirty="0" err="1">
                <a:solidFill>
                  <a:prstClr val="black"/>
                </a:solidFill>
              </a:rPr>
              <a:t>тыс.куб.м</a:t>
            </a:r>
            <a:r>
              <a:rPr lang="ru-RU" sz="1100" i="1" kern="0" dirty="0" smtClean="0">
                <a:solidFill>
                  <a:prstClr val="black"/>
                </a:solidFill>
              </a:rPr>
              <a:t>.</a:t>
            </a: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endParaRPr lang="ru-RU" sz="11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100" i="1" kern="0" dirty="0" smtClean="0">
                <a:solidFill>
                  <a:prstClr val="black"/>
                </a:solidFill>
              </a:rPr>
              <a:t> </a:t>
            </a:r>
            <a:r>
              <a:rPr lang="ru-RU" sz="1100" i="1" kern="0" dirty="0">
                <a:solidFill>
                  <a:prstClr val="black"/>
                </a:solidFill>
              </a:rPr>
              <a:t>Глины рекомендованы для изготовления морозостойкого полнотелого кирпича марки 100. </a:t>
            </a:r>
            <a:endParaRPr lang="ru-RU" sz="1100" i="1" kern="0" dirty="0" smtClean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endParaRPr lang="ru-RU" sz="1100" i="1" kern="0" dirty="0">
              <a:solidFill>
                <a:prstClr val="black"/>
              </a:solidFill>
            </a:endParaRPr>
          </a:p>
          <a:p>
            <a:pPr marL="171450" lvl="0" indent="-171450" defTabSz="848377">
              <a:buFont typeface="Wingdings" panose="05000000000000000000" pitchFamily="2" charset="2"/>
              <a:buChar char="Ø"/>
            </a:pPr>
            <a:r>
              <a:rPr lang="ru-RU" sz="1100" i="1" kern="0" dirty="0" smtClean="0">
                <a:solidFill>
                  <a:prstClr val="black"/>
                </a:solidFill>
              </a:rPr>
              <a:t>Месторождение </a:t>
            </a:r>
            <a:r>
              <a:rPr lang="ru-RU" sz="1100" i="1" kern="0" dirty="0">
                <a:solidFill>
                  <a:prstClr val="black"/>
                </a:solidFill>
              </a:rPr>
              <a:t>находится в нераспределенном фонде недр.</a:t>
            </a:r>
          </a:p>
          <a:p>
            <a:pPr lvl="0" defTabSz="848377"/>
            <a:endParaRPr lang="ru-RU" sz="1100" i="1" kern="0" dirty="0">
              <a:solidFill>
                <a:prstClr val="black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984977" y="1108304"/>
            <a:ext cx="6303729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Курганская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область, 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Звериноголовский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район,</a:t>
            </a:r>
          </a:p>
          <a:p>
            <a:pPr>
              <a:spcBef>
                <a:spcPct val="0"/>
              </a:spcBef>
              <a:defRPr/>
            </a:pP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на восток от села Звериноголовское </a:t>
            </a:r>
          </a:p>
        </p:txBody>
      </p:sp>
      <p:pic>
        <p:nvPicPr>
          <p:cNvPr id="13" name="Picture 2" descr="http://penza-post.ru/uploads/2-1/Anna/19.08/img_8299_.jpg">
            <a:extLst>
              <a:ext uri="{FF2B5EF4-FFF2-40B4-BE49-F238E27FC236}">
                <a16:creationId xmlns:a16="http://schemas.microsoft.com/office/drawing/2014/main" id="{FB0A17F0-B92F-4E22-80C7-11FB39D0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9" y="3578387"/>
            <a:ext cx="3138164" cy="239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259136-3FF9-4B56-9320-129F01BC03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t="54034" r="6882" b="23750"/>
          <a:stretch/>
        </p:blipFill>
        <p:spPr>
          <a:xfrm>
            <a:off x="3661622" y="3595941"/>
            <a:ext cx="3746819" cy="2363035"/>
          </a:xfrm>
          <a:prstGeom prst="rect">
            <a:avLst/>
          </a:prstGeom>
          <a:ln>
            <a:solidFill>
              <a:srgbClr val="FF0000"/>
            </a:solidFill>
          </a:ln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173493"/>
              </p:ext>
            </p:extLst>
          </p:nvPr>
        </p:nvGraphicFramePr>
        <p:xfrm>
          <a:off x="7568519" y="2627230"/>
          <a:ext cx="4288350" cy="298967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37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Площадь площадки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37000 кв.м.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Кадастровый номер участка/квартала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отсутствует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Собственник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земельный участок,  собственность на который не разграничена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Категория земель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земли сельскохозяйственного</a:t>
                      </a:r>
                      <a:r>
                        <a:rPr lang="ru-RU" sz="900" baseline="0" dirty="0">
                          <a:effectLst/>
                        </a:rPr>
                        <a:t> назначения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0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Вид разрешенного использования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</a:t>
                      </a:r>
                      <a:r>
                        <a:rPr lang="ru-RU" sz="900" baseline="0" dirty="0">
                          <a:effectLst/>
                        </a:rPr>
                        <a:t> сельскохозяйственного использования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9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Функциональная зона (ГП)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Сельскохозяйственное назначение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Территориальная зона (ПЗЗ)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СХ Зоны сельскохозяйственного назначения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Основные виды разрешенного использования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Сельскохозяйственное использование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5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Электроснабжение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От действующей ТП-З2--10/60 кВ </a:t>
                      </a:r>
                      <a:r>
                        <a:rPr lang="ru-RU" sz="900" baseline="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100 метров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Газоснабжение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Газоснабжение предусмотрено в 2023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Водоснабжение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Действующий водопровод расположен </a:t>
                      </a:r>
                      <a:r>
                        <a:rPr lang="ru-RU" sz="900" baseline="0" dirty="0">
                          <a:effectLst/>
                        </a:rPr>
                        <a:t> в 1 км.</a:t>
                      </a:r>
                      <a:r>
                        <a:rPr lang="ru-RU" sz="900" dirty="0">
                          <a:effectLst/>
                        </a:rPr>
                        <a:t> от участка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Подъездные пути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обеспечены</a:t>
                      </a:r>
                      <a:r>
                        <a:rPr lang="ru-RU" sz="900" baseline="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грунтовым покрытием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646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</TotalTime>
  <Words>1456</Words>
  <Application>Microsoft Office PowerPoint</Application>
  <PresentationFormat>Широкоэкранный</PresentationFormat>
  <Paragraphs>303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9" baseType="lpstr">
      <vt:lpstr>NSimSun</vt:lpstr>
      <vt:lpstr>Arial</vt:lpstr>
      <vt:lpstr>Calibri</vt:lpstr>
      <vt:lpstr>Calibri Light</vt:lpstr>
      <vt:lpstr>DejaVu Sans</vt:lpstr>
      <vt:lpstr>Lohit Devanagari</vt:lpstr>
      <vt:lpstr>Noto Sans CJK SC</vt:lpstr>
      <vt:lpstr>PT Astra Serif</vt:lpstr>
      <vt:lpstr>StarSymbol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user003</dc:creator>
  <cp:lastModifiedBy>Бухгалтерия</cp:lastModifiedBy>
  <cp:revision>43</cp:revision>
  <cp:lastPrinted>2021-01-29T06:59:23Z</cp:lastPrinted>
  <dcterms:created xsi:type="dcterms:W3CDTF">2020-02-10T09:37:37Z</dcterms:created>
  <dcterms:modified xsi:type="dcterms:W3CDTF">2021-11-01T06:47:25Z</dcterms:modified>
</cp:coreProperties>
</file>