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3" r:id="rId2"/>
  </p:sldMasterIdLst>
  <p:notesMasterIdLst>
    <p:notesMasterId r:id="rId9"/>
  </p:notesMasterIdLst>
  <p:sldIdLst>
    <p:sldId id="343" r:id="rId3"/>
    <p:sldId id="339" r:id="rId4"/>
    <p:sldId id="340" r:id="rId5"/>
    <p:sldId id="341" r:id="rId6"/>
    <p:sldId id="332" r:id="rId7"/>
    <p:sldId id="338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F6D"/>
    <a:srgbClr val="5AAC3F"/>
    <a:srgbClr val="005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59" autoAdjust="0"/>
  </p:normalViewPr>
  <p:slideViewPr>
    <p:cSldViewPr snapToGrid="0">
      <p:cViewPr varScale="1">
        <p:scale>
          <a:sx n="60" d="100"/>
          <a:sy n="60" d="100"/>
        </p:scale>
        <p:origin x="84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BBCB1-D5AA-4211-931E-76A9CD885846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38705-0C66-4F54-8A35-C3689BD915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66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492911-40DD-4B4B-BDAC-5D01B0DDA5A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8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38705-0C66-4F54-8A35-C3689BD9154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91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38705-0C66-4F54-8A35-C3689BD9154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5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38705-0C66-4F54-8A35-C3689BD9154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012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38705-0C66-4F54-8A35-C3689BD9154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178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6C6F1-D914-4409-ACE8-C03859100ED4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 descr="\\server\FILES\Руководство\Михеев Ю.А\Образцы презентаций с сайта МСХ\Герб\gerb_kurganskoy_oblasti_bolbsho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861" y="188641"/>
            <a:ext cx="2592288" cy="196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5360" y="2636912"/>
            <a:ext cx="11617291" cy="1800200"/>
          </a:xfrm>
        </p:spPr>
        <p:txBody>
          <a:bodyPr/>
          <a:lstStyle>
            <a:lvl1pPr>
              <a:defRPr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75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8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3446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184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090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760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62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5121" y="1833312"/>
            <a:ext cx="4920963" cy="190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6073" y="1744849"/>
            <a:ext cx="4905758" cy="1904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18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 userDrawn="1"/>
        </p:nvSpPr>
        <p:spPr>
          <a:xfrm>
            <a:off x="11478100" y="6457349"/>
            <a:ext cx="480053" cy="36004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cxnSp>
        <p:nvCxnSpPr>
          <p:cNvPr id="9" name="Прямая соединительная линия 8"/>
          <p:cNvCxnSpPr/>
          <p:nvPr userDrawn="1"/>
        </p:nvCxnSpPr>
        <p:spPr>
          <a:xfrm>
            <a:off x="240443" y="6403964"/>
            <a:ext cx="11713301" cy="0"/>
          </a:xfrm>
          <a:prstGeom prst="line">
            <a:avLst/>
          </a:prstGeom>
          <a:ln w="158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\\server\FILES\Руководство\Михеев Ю.А\Образцы презентаций с сайта МСХ\Герб\gerb_kurganskoy_oblasti_bolbshoy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79" y="6436332"/>
            <a:ext cx="512807" cy="38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475372" y="6452265"/>
            <a:ext cx="485509" cy="365125"/>
          </a:xfr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306C6F1-D914-4409-ACE8-C03859100ED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Скругленный прямоугольник 11"/>
          <p:cNvSpPr/>
          <p:nvPr userDrawn="1"/>
        </p:nvSpPr>
        <p:spPr>
          <a:xfrm>
            <a:off x="113115" y="47038"/>
            <a:ext cx="12048661" cy="429634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3115" y="42960"/>
            <a:ext cx="12048661" cy="433713"/>
          </a:xfrm>
        </p:spPr>
        <p:txBody>
          <a:bodyPr>
            <a:noAutofit/>
          </a:bodyPr>
          <a:lstStyle>
            <a:lvl1pPr>
              <a:defRPr sz="26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1775521" y="6461382"/>
            <a:ext cx="6256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chemeClr val="tx2">
                    <a:lumMod val="75000"/>
                  </a:schemeClr>
                </a:solidFill>
              </a:rPr>
              <a:t>Департамент</a:t>
            </a:r>
            <a:r>
              <a:rPr lang="ru-RU" sz="1600" i="1" baseline="0" dirty="0" smtClean="0">
                <a:solidFill>
                  <a:schemeClr val="tx2">
                    <a:lumMod val="75000"/>
                  </a:schemeClr>
                </a:solidFill>
              </a:rPr>
              <a:t> агропромышленного комплекса Курганской области</a:t>
            </a:r>
            <a:endParaRPr lang="ru-RU" sz="16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642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62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15121" y="1833312"/>
            <a:ext cx="4920963" cy="2115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586073" y="1744849"/>
            <a:ext cx="4905758" cy="2115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75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45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1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663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6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58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78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97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6C6F1-D914-4409-ACE8-C03859100E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30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70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F6918-DB1F-4D88-8C39-F7F93F3E3CA0}" type="datetimeFigureOut">
              <a:rPr lang="ru-RU" smtClean="0"/>
              <a:t>01.11.2021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79B1B-8771-468B-B195-06CFD126ED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94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egs-carre.ru/upload/iblock/%D1%84%D0%BE%D1%82%D0%BE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652" y="691899"/>
            <a:ext cx="4693279" cy="19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356" y="4048115"/>
            <a:ext cx="4586360" cy="279284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-162633" y="6247004"/>
            <a:ext cx="7192585" cy="507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843" marR="1531483" indent="-228600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9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Сбыт </a:t>
            </a: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мелким перекупщикам,</a:t>
            </a:r>
          </a:p>
          <a:p>
            <a:pPr marL="438843" marR="1531483" indent="-228600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Оптовые продажи крупному перерабатывающему предприятию</a:t>
            </a:r>
          </a:p>
          <a:p>
            <a:pPr marL="438843" marR="1531483" indent="-228600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на рынке, частным лицам</a:t>
            </a:r>
            <a:endParaRPr lang="ru-RU" sz="800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bject 8"/>
          <p:cNvSpPr/>
          <p:nvPr/>
        </p:nvSpPr>
        <p:spPr>
          <a:xfrm rot="10800000">
            <a:off x="-8493" y="2492620"/>
            <a:ext cx="5879867" cy="371590"/>
          </a:xfrm>
          <a:custGeom>
            <a:avLst/>
            <a:gdLst/>
            <a:ahLst/>
            <a:cxnLst/>
            <a:rect l="l" t="t" r="r" b="b"/>
            <a:pathLst>
              <a:path w="5323205" h="436879">
                <a:moveTo>
                  <a:pt x="5323114" y="0"/>
                </a:moveTo>
                <a:lnTo>
                  <a:pt x="495895" y="0"/>
                </a:lnTo>
                <a:lnTo>
                  <a:pt x="0" y="413114"/>
                </a:lnTo>
                <a:lnTo>
                  <a:pt x="5323114" y="436620"/>
                </a:lnTo>
                <a:lnTo>
                  <a:pt x="532311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" name="Прямоугольник 2"/>
          <p:cNvSpPr/>
          <p:nvPr/>
        </p:nvSpPr>
        <p:spPr>
          <a:xfrm>
            <a:off x="496304" y="2506641"/>
            <a:ext cx="3790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434">
              <a:spcBef>
                <a:spcPts val="1666"/>
              </a:spcBef>
            </a:pPr>
            <a:r>
              <a:rPr lang="ru-RU" b="1" spc="-106" dirty="0">
                <a:solidFill>
                  <a:schemeClr val="bg1"/>
                </a:solidFill>
                <a:latin typeface="Arial"/>
                <a:cs typeface="Arial"/>
              </a:rPr>
              <a:t>ГОСУДАРСТВЕННАЯ ПОДДЕРЖКА</a:t>
            </a:r>
            <a:endParaRPr lang="ru-RU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object 4"/>
          <p:cNvSpPr/>
          <p:nvPr/>
        </p:nvSpPr>
        <p:spPr>
          <a:xfrm>
            <a:off x="986713" y="57734"/>
            <a:ext cx="11205287" cy="753615"/>
          </a:xfrm>
          <a:custGeom>
            <a:avLst/>
            <a:gdLst/>
            <a:ahLst/>
            <a:cxnLst/>
            <a:rect l="l" t="t" r="r" b="b"/>
            <a:pathLst>
              <a:path w="9635490" h="746760">
                <a:moveTo>
                  <a:pt x="9635382" y="0"/>
                </a:moveTo>
                <a:lnTo>
                  <a:pt x="0" y="0"/>
                </a:lnTo>
                <a:lnTo>
                  <a:pt x="904855" y="744354"/>
                </a:lnTo>
                <a:lnTo>
                  <a:pt x="9635382" y="746522"/>
                </a:lnTo>
                <a:lnTo>
                  <a:pt x="9635382" y="0"/>
                </a:lnTo>
                <a:close/>
              </a:path>
            </a:pathLst>
          </a:custGeom>
          <a:solidFill>
            <a:srgbClr val="253F6D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pPr defTabSz="967252">
              <a:defRPr/>
            </a:pPr>
            <a:endParaRPr sz="1904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bject 5"/>
          <p:cNvSpPr/>
          <p:nvPr/>
        </p:nvSpPr>
        <p:spPr>
          <a:xfrm>
            <a:off x="-8493" y="47368"/>
            <a:ext cx="2028517" cy="763981"/>
          </a:xfrm>
          <a:custGeom>
            <a:avLst/>
            <a:gdLst/>
            <a:ahLst/>
            <a:cxnLst/>
            <a:rect l="l" t="t" r="r" b="b"/>
            <a:pathLst>
              <a:path w="1056640" h="454025">
                <a:moveTo>
                  <a:pt x="507743" y="0"/>
                </a:moveTo>
                <a:lnTo>
                  <a:pt x="0" y="1197"/>
                </a:lnTo>
                <a:lnTo>
                  <a:pt x="0" y="453595"/>
                </a:lnTo>
                <a:lnTo>
                  <a:pt x="1056614" y="453595"/>
                </a:lnTo>
                <a:lnTo>
                  <a:pt x="507743" y="0"/>
                </a:lnTo>
                <a:close/>
              </a:path>
            </a:pathLst>
          </a:custGeom>
          <a:solidFill>
            <a:srgbClr val="C2C5BE"/>
          </a:solidFill>
          <a:ln>
            <a:solidFill>
              <a:srgbClr val="C2C5B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lIns="0" tIns="0" rIns="0" bIns="0"/>
          <a:lstStyle/>
          <a:p>
            <a:pPr>
              <a:defRPr/>
            </a:pPr>
            <a:endParaRPr sz="2014"/>
          </a:p>
        </p:txBody>
      </p:sp>
      <p:sp>
        <p:nvSpPr>
          <p:cNvPr id="32" name="TextBox 31"/>
          <p:cNvSpPr txBox="1"/>
          <p:nvPr/>
        </p:nvSpPr>
        <p:spPr>
          <a:xfrm>
            <a:off x="1197681" y="0"/>
            <a:ext cx="2888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solidFill>
                  <a:schemeClr val="bg1"/>
                </a:solidFill>
              </a:rPr>
              <a:t>ИНВЕСТИЦИОННОЕ ПРЕДЛОЖЕНИЕ</a:t>
            </a:r>
            <a:endParaRPr lang="ru-RU" sz="1400" i="1" dirty="0">
              <a:solidFill>
                <a:schemeClr val="bg1"/>
              </a:solidFill>
            </a:endParaRPr>
          </a:p>
        </p:txBody>
      </p:sp>
      <p:sp>
        <p:nvSpPr>
          <p:cNvPr id="33" name="object 6"/>
          <p:cNvSpPr txBox="1">
            <a:spLocks/>
          </p:cNvSpPr>
          <p:nvPr/>
        </p:nvSpPr>
        <p:spPr>
          <a:xfrm>
            <a:off x="1724915" y="275511"/>
            <a:ext cx="10117309" cy="262500"/>
          </a:xfrm>
          <a:prstGeom prst="rect">
            <a:avLst/>
          </a:prstGeom>
        </p:spPr>
        <p:txBody>
          <a:bodyPr vert="horz" wrap="square" lIns="0" tIns="16121" rIns="0" bIns="0" rtlCol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R="5374" algn="ctr">
              <a:spcBef>
                <a:spcPts val="127"/>
              </a:spcBef>
            </a:pPr>
            <a:r>
              <a:rPr lang="ru-RU" sz="1600" kern="0" spc="26" smtClean="0"/>
              <a:t>СТРОИТЕЛЬСТВО ПТИЦЕВОДЧЕСКОГО КОМПЛЕКСА</a:t>
            </a:r>
            <a:endParaRPr lang="ru-RU" sz="1600" kern="0" spc="26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2889994"/>
            <a:ext cx="617703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/>
              <a:t>1) 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  </a:t>
            </a:r>
          </a:p>
          <a:p>
            <a:r>
              <a:rPr lang="ru-RU" sz="1000" dirty="0"/>
              <a:t>2) Субсидирование лизинга оборудования                                                                                                                                                           -До 30 % от стоимости оборудования для сельского и лесного хозяйства,</a:t>
            </a:r>
          </a:p>
          <a:p>
            <a:r>
              <a:rPr lang="ru-RU" sz="1000" dirty="0"/>
              <a:t>авторефрижераторов, прицепов и полуприцепов специального назначения, включенных в реестр </a:t>
            </a:r>
            <a:r>
              <a:rPr lang="ru-RU" sz="1000" dirty="0" err="1"/>
              <a:t>Минпромторга</a:t>
            </a:r>
            <a:r>
              <a:rPr lang="ru-RU" sz="1000" dirty="0"/>
              <a:t>;</a:t>
            </a:r>
          </a:p>
          <a:p>
            <a:r>
              <a:rPr lang="ru-RU" sz="1000" dirty="0"/>
              <a:t>-До 15 % от цены оборудования для сельского и лесного хозяйства, </a:t>
            </a:r>
          </a:p>
          <a:p>
            <a:r>
              <a:rPr lang="ru-RU" sz="1000" dirty="0"/>
              <a:t>авторефрижераторов, прицепов и полуприцепов специального назначения, не</a:t>
            </a:r>
          </a:p>
          <a:p>
            <a:r>
              <a:rPr lang="ru-RU" sz="1000" dirty="0"/>
              <a:t>входящих в реестр </a:t>
            </a:r>
            <a:r>
              <a:rPr lang="ru-RU" sz="1000" dirty="0" err="1"/>
              <a:t>Минпромторга</a:t>
            </a:r>
            <a:r>
              <a:rPr lang="ru-RU" sz="1000" dirty="0"/>
              <a:t>;</a:t>
            </a:r>
          </a:p>
          <a:p>
            <a:r>
              <a:rPr lang="ru-RU" sz="1000" dirty="0"/>
              <a:t>3) Возмещение затрат на проведение </a:t>
            </a:r>
            <a:r>
              <a:rPr lang="ru-RU" sz="1000" dirty="0" err="1"/>
              <a:t>культуртехнических</a:t>
            </a:r>
            <a:r>
              <a:rPr lang="ru-RU" sz="1000" dirty="0"/>
              <a:t> мероприятий;                                                                     </a:t>
            </a:r>
          </a:p>
          <a:p>
            <a:r>
              <a:rPr lang="ru-RU" sz="1000" dirty="0"/>
              <a:t>4) Льготное кредитование  до 5 </a:t>
            </a:r>
            <a:r>
              <a:rPr lang="ru-RU" sz="1000" dirty="0" err="1"/>
              <a:t>млн.руб</a:t>
            </a:r>
            <a:r>
              <a:rPr lang="ru-RU" sz="1000" dirty="0"/>
              <a:t>. под 0,1% годовых.                                                                                                         5) Компенсация затрат на возведение производственных помещений до 50% (до 5 </a:t>
            </a:r>
            <a:r>
              <a:rPr lang="ru-RU" sz="1000" dirty="0" err="1"/>
              <a:t>млн.руб</a:t>
            </a:r>
            <a:r>
              <a:rPr lang="ru-RU" sz="1000" dirty="0"/>
              <a:t>.)</a:t>
            </a:r>
          </a:p>
          <a:p>
            <a:r>
              <a:rPr lang="ru-RU" sz="1000" dirty="0" smtClean="0"/>
              <a:t>6) </a:t>
            </a:r>
            <a:r>
              <a:rPr lang="ru-RU" sz="1000" dirty="0"/>
              <a:t>Возмещение 50% затрат на создание инфраструктуры</a:t>
            </a:r>
          </a:p>
          <a:p>
            <a:r>
              <a:rPr lang="ru-RU" sz="1000" dirty="0"/>
              <a:t>(в рамках реализации Постановлений Правительства РФ от 19.10.20 г. № 1704 и от 15.03.16 № 194</a:t>
            </a:r>
            <a:r>
              <a:rPr lang="ru-RU" sz="1000" dirty="0" smtClean="0"/>
              <a:t>).</a:t>
            </a:r>
            <a:endParaRPr lang="ru-RU" sz="1000" dirty="0"/>
          </a:p>
          <a:p>
            <a:r>
              <a:rPr lang="ru-RU" sz="1000" dirty="0" smtClean="0"/>
              <a:t>7) </a:t>
            </a:r>
            <a:r>
              <a:rPr lang="ru-RU" sz="1000" dirty="0"/>
              <a:t>Субсидии  на компенсацию до 30% части затрат на транспортировку сельскохозяйственной и</a:t>
            </a:r>
          </a:p>
          <a:p>
            <a:r>
              <a:rPr lang="ru-RU" sz="1000" dirty="0"/>
              <a:t>продовольственной продукции железнодорожным, автомобильным и водным транспортом до границ Российской Федерации </a:t>
            </a:r>
          </a:p>
        </p:txBody>
      </p:sp>
      <p:sp>
        <p:nvSpPr>
          <p:cNvPr id="16" name="object 8"/>
          <p:cNvSpPr/>
          <p:nvPr/>
        </p:nvSpPr>
        <p:spPr>
          <a:xfrm>
            <a:off x="6561186" y="2506641"/>
            <a:ext cx="5630814" cy="371590"/>
          </a:xfrm>
          <a:custGeom>
            <a:avLst/>
            <a:gdLst/>
            <a:ahLst/>
            <a:cxnLst/>
            <a:rect l="l" t="t" r="r" b="b"/>
            <a:pathLst>
              <a:path w="5323205" h="436879">
                <a:moveTo>
                  <a:pt x="5323114" y="0"/>
                </a:moveTo>
                <a:lnTo>
                  <a:pt x="495895" y="0"/>
                </a:lnTo>
                <a:lnTo>
                  <a:pt x="0" y="413114"/>
                </a:lnTo>
                <a:lnTo>
                  <a:pt x="5323114" y="436620"/>
                </a:lnTo>
                <a:lnTo>
                  <a:pt x="532311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Прямоугольник 16"/>
          <p:cNvSpPr/>
          <p:nvPr/>
        </p:nvSpPr>
        <p:spPr>
          <a:xfrm>
            <a:off x="8233930" y="2506641"/>
            <a:ext cx="30267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575"/>
              </a:spcBef>
            </a:pPr>
            <a:r>
              <a:rPr lang="ru-RU" sz="1400" b="1" spc="-100" dirty="0">
                <a:solidFill>
                  <a:schemeClr val="bg1"/>
                </a:solidFill>
                <a:latin typeface="Arial"/>
                <a:cs typeface="Arial"/>
              </a:rPr>
              <a:t>ЭКОНОМИЧЕСКИЕ ПРЕДПОСЫЛКИ</a:t>
            </a:r>
            <a:endParaRPr lang="ru-RU" sz="14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44163" y="2957616"/>
            <a:ext cx="56782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arenR"/>
            </a:pPr>
            <a:r>
              <a:rPr lang="ru-RU" sz="1100" dirty="0" smtClean="0"/>
              <a:t>низкая </a:t>
            </a:r>
            <a:r>
              <a:rPr lang="ru-RU" sz="1100" dirty="0"/>
              <a:t>самообеспеченность </a:t>
            </a:r>
            <a:r>
              <a:rPr lang="ru-RU" sz="1100" dirty="0" smtClean="0"/>
              <a:t>куриным </a:t>
            </a:r>
            <a:r>
              <a:rPr lang="ru-RU" sz="1100" dirty="0"/>
              <a:t>яйцом - 39% </a:t>
            </a:r>
            <a:endParaRPr lang="ru-RU" sz="1100" dirty="0" smtClean="0"/>
          </a:p>
          <a:p>
            <a:pPr marL="228600" indent="-228600">
              <a:buAutoNum type="arabicParenR"/>
            </a:pPr>
            <a:r>
              <a:rPr lang="ru-RU" sz="1100" dirty="0" smtClean="0"/>
              <a:t>отсутствие </a:t>
            </a:r>
            <a:r>
              <a:rPr lang="ru-RU" sz="1100" dirty="0"/>
              <a:t>производства инкубационного </a:t>
            </a:r>
            <a:r>
              <a:rPr lang="ru-RU" sz="1100" dirty="0" smtClean="0"/>
              <a:t>куриного яйца </a:t>
            </a:r>
          </a:p>
          <a:p>
            <a:pPr marL="228600" indent="-228600">
              <a:buAutoNum type="arabicParenR"/>
            </a:pPr>
            <a:r>
              <a:rPr lang="ru-RU" sz="1100" dirty="0" smtClean="0"/>
              <a:t>спрос </a:t>
            </a:r>
            <a:r>
              <a:rPr lang="ru-RU" sz="1100" dirty="0"/>
              <a:t>на инкубационное яйцо </a:t>
            </a:r>
          </a:p>
          <a:p>
            <a:pPr marL="228600" indent="-228600">
              <a:buAutoNum type="arabicParenR"/>
            </a:pPr>
            <a:r>
              <a:rPr lang="ru-RU" sz="1100" dirty="0" smtClean="0"/>
              <a:t> </a:t>
            </a:r>
            <a:r>
              <a:rPr lang="ru-RU" sz="1100" dirty="0"/>
              <a:t>Низкая самообеспеченность мясом птицы - 27 %, </a:t>
            </a:r>
            <a:r>
              <a:rPr lang="ru-RU" sz="1100" dirty="0" smtClean="0"/>
              <a:t>отсутствие </a:t>
            </a:r>
            <a:r>
              <a:rPr lang="ru-RU" sz="1100" dirty="0"/>
              <a:t>конкуренции..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343" y="1763048"/>
            <a:ext cx="4778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Суть </a:t>
            </a:r>
            <a:r>
              <a:rPr lang="ru-RU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 - </a:t>
            </a:r>
            <a:r>
              <a:rPr lang="ru-RU" sz="1200" dirty="0"/>
              <a:t>создание крупного регионального птицеводческого предприятия (на 300 000 голов кур-несушек), специализирующегося на производстве яйца.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18343" y="1087669"/>
          <a:ext cx="5934075" cy="6196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6720">
                  <a:extLst>
                    <a:ext uri="{9D8B030D-6E8A-4147-A177-3AD203B41FA5}">
                      <a16:colId xmlns:a16="http://schemas.microsoft.com/office/drawing/2014/main" val="1076833544"/>
                    </a:ext>
                  </a:extLst>
                </a:gridCol>
                <a:gridCol w="2967355">
                  <a:extLst>
                    <a:ext uri="{9D8B030D-6E8A-4147-A177-3AD203B41FA5}">
                      <a16:colId xmlns:a16="http://schemas.microsoft.com/office/drawing/2014/main" val="10199021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Объем инвестиций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tx1"/>
                          </a:solidFill>
                          <a:effectLst/>
                        </a:rPr>
                        <a:t>612 </a:t>
                      </a: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млн .руб.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3249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Срок окупаемости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</a:rPr>
                        <a:t>8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  <a:effectLst/>
                        </a:rPr>
                        <a:t>лет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5053053"/>
                  </a:ext>
                </a:extLst>
              </a:tr>
            </a:tbl>
          </a:graphicData>
        </a:graphic>
      </p:graphicFrame>
      <p:sp>
        <p:nvSpPr>
          <p:cNvPr id="22" name="object 8"/>
          <p:cNvSpPr/>
          <p:nvPr/>
        </p:nvSpPr>
        <p:spPr>
          <a:xfrm rot="10800000">
            <a:off x="0" y="5738463"/>
            <a:ext cx="5879867" cy="371590"/>
          </a:xfrm>
          <a:custGeom>
            <a:avLst/>
            <a:gdLst/>
            <a:ahLst/>
            <a:cxnLst/>
            <a:rect l="l" t="t" r="r" b="b"/>
            <a:pathLst>
              <a:path w="5323205" h="436879">
                <a:moveTo>
                  <a:pt x="5323114" y="0"/>
                </a:moveTo>
                <a:lnTo>
                  <a:pt x="495895" y="0"/>
                </a:lnTo>
                <a:lnTo>
                  <a:pt x="0" y="413114"/>
                </a:lnTo>
                <a:lnTo>
                  <a:pt x="5323114" y="436620"/>
                </a:lnTo>
                <a:lnTo>
                  <a:pt x="5323114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4" name="object 7"/>
          <p:cNvSpPr txBox="1"/>
          <p:nvPr/>
        </p:nvSpPr>
        <p:spPr>
          <a:xfrm>
            <a:off x="9376593" y="4167266"/>
            <a:ext cx="2508612" cy="543160"/>
          </a:xfrm>
          <a:prstGeom prst="rect">
            <a:avLst/>
          </a:prstGeom>
        </p:spPr>
        <p:txBody>
          <a:bodyPr vert="horz" wrap="square" lIns="0" tIns="16826" rIns="0" bIns="0" rtlCol="0">
            <a:spAutoFit/>
          </a:bodyPr>
          <a:lstStyle/>
          <a:p>
            <a:pPr marL="12464">
              <a:spcBef>
                <a:spcPts val="132"/>
              </a:spcBef>
            </a:pPr>
            <a:r>
              <a:rPr lang="ru-RU" sz="1668" b="1" spc="39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ИНВЕСТИЦИОННЫЕ </a:t>
            </a:r>
          </a:p>
          <a:p>
            <a:pPr marL="12464">
              <a:spcBef>
                <a:spcPts val="132"/>
              </a:spcBef>
            </a:pPr>
            <a:r>
              <a:rPr lang="ru-RU" sz="1668" b="1" spc="39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ru-RU" sz="1668" b="1" spc="39" dirty="0" smtClean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        ПЛОЩАДКИ</a:t>
            </a:r>
            <a:endParaRPr sz="1668" dirty="0">
              <a:solidFill>
                <a:schemeClr val="accent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307358" y="5770369"/>
            <a:ext cx="26696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  <a:spcBef>
                <a:spcPts val="1575"/>
              </a:spcBef>
            </a:pPr>
            <a:r>
              <a:rPr lang="ru-RU" sz="1400" b="1" spc="-100" dirty="0" smtClean="0">
                <a:solidFill>
                  <a:schemeClr val="bg1"/>
                </a:solidFill>
                <a:latin typeface="Arial"/>
                <a:cs typeface="Arial"/>
              </a:rPr>
              <a:t>ПОТРЕБИТЕЛЬСКИЙ СЕГМЕНТ</a:t>
            </a:r>
            <a:endParaRPr lang="ru-RU" sz="14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/>
        </p:nvGraphicFramePr>
        <p:xfrm>
          <a:off x="7084779" y="2133845"/>
          <a:ext cx="4953152" cy="35877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890944">
                  <a:extLst>
                    <a:ext uri="{9D8B030D-6E8A-4147-A177-3AD203B41FA5}">
                      <a16:colId xmlns:a16="http://schemas.microsoft.com/office/drawing/2014/main" val="301252596"/>
                    </a:ext>
                  </a:extLst>
                </a:gridCol>
                <a:gridCol w="3062208">
                  <a:extLst>
                    <a:ext uri="{9D8B030D-6E8A-4147-A177-3AD203B41FA5}">
                      <a16:colId xmlns:a16="http://schemas.microsoft.com/office/drawing/2014/main" val="21218190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Координаты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инвестиционной площадки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Курганская область,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Шумихинский район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effectLst/>
                        </a:rPr>
                        <a:t>Курганская область, </a:t>
                      </a:r>
                      <a:r>
                        <a:rPr lang="ru-RU" sz="1100" b="0" dirty="0" err="1" smtClean="0">
                          <a:solidFill>
                            <a:schemeClr val="tx1"/>
                          </a:solidFill>
                          <a:effectLst/>
                        </a:rPr>
                        <a:t>Сафакулевский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</a:rPr>
                        <a:t> район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8772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805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6"/>
          <p:cNvSpPr txBox="1">
            <a:spLocks noGrp="1"/>
          </p:cNvSpPr>
          <p:nvPr>
            <p:ph type="title"/>
          </p:nvPr>
        </p:nvSpPr>
        <p:spPr>
          <a:xfrm>
            <a:off x="4744219" y="651656"/>
            <a:ext cx="8494594" cy="293277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/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800" spc="-21" dirty="0" smtClean="0">
                <a:solidFill>
                  <a:srgbClr val="253F6D"/>
                </a:solidFill>
              </a:rPr>
              <a:t>Курганская </a:t>
            </a:r>
            <a:r>
              <a:rPr lang="ru-RU" sz="1800" spc="-21" dirty="0">
                <a:solidFill>
                  <a:srgbClr val="253F6D"/>
                </a:solidFill>
              </a:rPr>
              <a:t>область, Шумихинский район, с. Сажино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05955" y="4825917"/>
            <a:ext cx="7326387" cy="191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Льготное кредитование на  строительство птицеферм и приобретение оборудования для них от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0,1 %; </a:t>
            </a: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spc="-1" dirty="0">
                <a:solidFill>
                  <a:schemeClr val="tx2"/>
                </a:solidFill>
                <a:latin typeface="Arial"/>
                <a:ea typeface="Microsoft YaHei"/>
              </a:rPr>
              <a:t>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</a:t>
            </a:r>
            <a:endParaRPr lang="ru-RU" sz="1164" spc="-1" dirty="0">
              <a:solidFill>
                <a:schemeClr val="tx2"/>
              </a:solidFill>
              <a:latin typeface="Arial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лизинга оборудования  до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не более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млн. руб.</a:t>
            </a:r>
          </a:p>
          <a:p>
            <a:pPr marL="376422" marR="1420905" indent="-181360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1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37922" y="225779"/>
            <a:ext cx="399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253F6D"/>
                </a:solidFill>
              </a:rPr>
              <a:t>ИНВЕСТИЦИОННАЯ ПЛОЩАДКА №1.1</a:t>
            </a:r>
            <a:endParaRPr lang="ru-RU" b="1" u="sng" dirty="0">
              <a:solidFill>
                <a:srgbClr val="253F6D"/>
              </a:solidFill>
            </a:endParaRPr>
          </a:p>
        </p:txBody>
      </p:sp>
      <p:sp>
        <p:nvSpPr>
          <p:cNvPr id="21" name="object 6"/>
          <p:cNvSpPr txBox="1">
            <a:spLocks/>
          </p:cNvSpPr>
          <p:nvPr/>
        </p:nvSpPr>
        <p:spPr>
          <a:xfrm>
            <a:off x="802482" y="4808579"/>
            <a:ext cx="3941737" cy="200944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62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200" spc="-21" dirty="0" smtClean="0">
                <a:solidFill>
                  <a:srgbClr val="253F6D"/>
                </a:solidFill>
              </a:rPr>
              <a:t>ГОСУДАРСТВЕННАЯ ПОДДЕРЖКА</a:t>
            </a:r>
            <a:endParaRPr lang="ru-RU" sz="1200" spc="-21" dirty="0">
              <a:solidFill>
                <a:srgbClr val="253F6D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4" y="281399"/>
            <a:ext cx="2885821" cy="27380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252" y="1781334"/>
            <a:ext cx="2882300" cy="28693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35614"/>
              </p:ext>
            </p:extLst>
          </p:nvPr>
        </p:nvGraphicFramePr>
        <p:xfrm>
          <a:off x="5988368" y="1427355"/>
          <a:ext cx="5597749" cy="474773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843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Площадь площадки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185 000 </a:t>
                      </a:r>
                      <a:r>
                        <a:rPr lang="ru-RU" sz="1050" dirty="0">
                          <a:effectLst/>
                        </a:rPr>
                        <a:t>кв.м.</a:t>
                      </a:r>
                      <a:endParaRPr lang="ru-RU" sz="105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4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Кадастровый номер участка/квартала 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45</a:t>
                      </a:r>
                      <a:r>
                        <a:rPr lang="en-US" sz="1050" dirty="0" smtClean="0">
                          <a:effectLst/>
                        </a:rPr>
                        <a:t>:22:0</a:t>
                      </a:r>
                      <a:r>
                        <a:rPr lang="ru-RU" sz="1050" dirty="0" smtClean="0">
                          <a:effectLst/>
                        </a:rPr>
                        <a:t>4</a:t>
                      </a:r>
                      <a:r>
                        <a:rPr lang="en-US" sz="1050" dirty="0" smtClean="0">
                          <a:effectLst/>
                        </a:rPr>
                        <a:t>0601:264</a:t>
                      </a:r>
                      <a:endParaRPr lang="ru-RU" sz="105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Собственник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Администрация</a:t>
                      </a:r>
                      <a:r>
                        <a:rPr lang="ru-RU" sz="1050" baseline="0" dirty="0" smtClean="0">
                          <a:effectLst/>
                        </a:rPr>
                        <a:t> Шумихинского района </a:t>
                      </a:r>
                      <a:endParaRPr lang="ru-RU" sz="105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82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Категория земель</a:t>
                      </a:r>
                      <a:endParaRPr lang="ru-RU" sz="105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44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Вид разрешенного использования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9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Основные виды разрешенного использования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Электроснабжение</a:t>
                      </a:r>
                      <a:endParaRPr lang="ru-RU" sz="105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 От действующей ТП-10/0,4 </a:t>
                      </a:r>
                      <a:r>
                        <a:rPr lang="ru-RU" sz="1050" dirty="0" err="1" smtClean="0">
                          <a:effectLst/>
                        </a:rPr>
                        <a:t>кВ</a:t>
                      </a:r>
                      <a:r>
                        <a:rPr lang="ru-RU" sz="1050" dirty="0" smtClean="0">
                          <a:effectLst/>
                        </a:rPr>
                        <a:t>  50 метров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Газоснабжение </a:t>
                      </a:r>
                      <a:endParaRPr lang="ru-RU" sz="105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 1000 м3/ час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63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Водоснабжение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Имеется</a:t>
                      </a:r>
                      <a:r>
                        <a:rPr lang="ru-RU" sz="1050" baseline="0" dirty="0" smtClean="0">
                          <a:effectLst/>
                        </a:rPr>
                        <a:t> скважина. Пресная подземная вода в первом от поверхности водоносном горизонте под участком. Ориентировочная глубина 20-50 м. 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Водоотведение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 Отсутствует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6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Подъездные пути</a:t>
                      </a:r>
                      <a:endParaRPr lang="ru-RU" sz="105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Площадка расположена вдоль трассы, на расстоянии 300 м.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2290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6"/>
          <p:cNvSpPr txBox="1">
            <a:spLocks noGrp="1"/>
          </p:cNvSpPr>
          <p:nvPr>
            <p:ph type="title"/>
          </p:nvPr>
        </p:nvSpPr>
        <p:spPr>
          <a:xfrm>
            <a:off x="4744219" y="651656"/>
            <a:ext cx="8494594" cy="293277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/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800" spc="-21" dirty="0" smtClean="0">
                <a:solidFill>
                  <a:srgbClr val="253F6D"/>
                </a:solidFill>
              </a:rPr>
              <a:t>Курганская </a:t>
            </a:r>
            <a:r>
              <a:rPr lang="ru-RU" sz="1800" spc="-21" dirty="0">
                <a:solidFill>
                  <a:srgbClr val="253F6D"/>
                </a:solidFill>
              </a:rPr>
              <a:t>область, Шумихинский район, с. Сажино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05955" y="4825917"/>
            <a:ext cx="7326387" cy="191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Льготное кредитование на  строительство птицеферм и приобретение оборудования для них от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0,1 %; </a:t>
            </a: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spc="-1" dirty="0">
                <a:solidFill>
                  <a:schemeClr val="tx2"/>
                </a:solidFill>
                <a:latin typeface="Arial"/>
                <a:ea typeface="Microsoft YaHei"/>
              </a:rPr>
              <a:t>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</a:t>
            </a:r>
            <a:endParaRPr lang="ru-RU" sz="1164" spc="-1" dirty="0">
              <a:solidFill>
                <a:schemeClr val="tx2"/>
              </a:solidFill>
              <a:latin typeface="Arial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лизинга оборудования  до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не более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млн. руб.</a:t>
            </a:r>
          </a:p>
          <a:p>
            <a:pPr marL="376422" marR="1420905" indent="-181360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1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60224" y="222315"/>
            <a:ext cx="399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253F6D"/>
                </a:solidFill>
              </a:rPr>
              <a:t>ИНВЕСТИЦИОННАЯ ПЛОЩАДКА №1.2</a:t>
            </a:r>
            <a:endParaRPr lang="ru-RU" b="1" u="sng" dirty="0">
              <a:solidFill>
                <a:srgbClr val="253F6D"/>
              </a:solidFill>
            </a:endParaRPr>
          </a:p>
        </p:txBody>
      </p:sp>
      <p:sp>
        <p:nvSpPr>
          <p:cNvPr id="21" name="object 6"/>
          <p:cNvSpPr txBox="1">
            <a:spLocks/>
          </p:cNvSpPr>
          <p:nvPr/>
        </p:nvSpPr>
        <p:spPr>
          <a:xfrm>
            <a:off x="802482" y="4808579"/>
            <a:ext cx="3941737" cy="200944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62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200" spc="-21" dirty="0" smtClean="0">
                <a:solidFill>
                  <a:srgbClr val="253F6D"/>
                </a:solidFill>
              </a:rPr>
              <a:t>ГОСУДАРСТВЕННАЯ ПОДДЕРЖКА</a:t>
            </a:r>
            <a:endParaRPr lang="ru-RU" sz="1200" spc="-21" dirty="0">
              <a:solidFill>
                <a:srgbClr val="253F6D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85" y="182175"/>
            <a:ext cx="3752850" cy="2272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718" y="2455059"/>
            <a:ext cx="4301557" cy="20964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014629"/>
              </p:ext>
            </p:extLst>
          </p:nvPr>
        </p:nvGraphicFramePr>
        <p:xfrm>
          <a:off x="5776331" y="1297199"/>
          <a:ext cx="6088567" cy="501073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005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3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4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Площадь площадки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185 000 </a:t>
                      </a:r>
                      <a:r>
                        <a:rPr lang="ru-RU" sz="1050" dirty="0">
                          <a:effectLst/>
                        </a:rPr>
                        <a:t>кв.м.</a:t>
                      </a:r>
                      <a:endParaRPr lang="ru-RU" sz="105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Кадастровый номер участка/квартала 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45</a:t>
                      </a:r>
                      <a:r>
                        <a:rPr lang="en-US" sz="1050" dirty="0" smtClean="0">
                          <a:effectLst/>
                        </a:rPr>
                        <a:t>:22:0</a:t>
                      </a:r>
                      <a:r>
                        <a:rPr lang="ru-RU" sz="1050" dirty="0" smtClean="0">
                          <a:effectLst/>
                        </a:rPr>
                        <a:t>40601</a:t>
                      </a:r>
                      <a:r>
                        <a:rPr lang="en-US" sz="1050" dirty="0" smtClean="0">
                          <a:effectLst/>
                        </a:rPr>
                        <a:t>:</a:t>
                      </a:r>
                      <a:r>
                        <a:rPr lang="ru-RU" sz="1050" dirty="0" smtClean="0">
                          <a:effectLst/>
                        </a:rPr>
                        <a:t>266</a:t>
                      </a:r>
                      <a:endParaRPr lang="ru-RU" sz="105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4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Собственник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Администрация</a:t>
                      </a:r>
                      <a:r>
                        <a:rPr lang="ru-RU" sz="1050" baseline="0" dirty="0" smtClean="0">
                          <a:effectLst/>
                        </a:rPr>
                        <a:t> Шумихинского района </a:t>
                      </a:r>
                      <a:endParaRPr lang="ru-RU" sz="105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0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Категория земель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2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Вид разрешенного использования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5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Основные виды разрешенного использования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34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Электроснабжение</a:t>
                      </a:r>
                      <a:endParaRPr lang="ru-RU" sz="105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 От действующей ТП-10/0,4 </a:t>
                      </a:r>
                      <a:r>
                        <a:rPr lang="ru-RU" sz="1050" dirty="0" err="1" smtClean="0">
                          <a:effectLst/>
                        </a:rPr>
                        <a:t>кВ</a:t>
                      </a:r>
                      <a:r>
                        <a:rPr lang="ru-RU" sz="1050" dirty="0" smtClean="0">
                          <a:effectLst/>
                        </a:rPr>
                        <a:t>  50 метров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4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Газоснабжение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 2000 м3 / час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609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Водоснабжение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Возможность строительства артезианской скважины. Перспектива</a:t>
                      </a:r>
                      <a:r>
                        <a:rPr lang="ru-RU" sz="1050" baseline="0" dirty="0" smtClean="0">
                          <a:effectLst/>
                        </a:rPr>
                        <a:t> </a:t>
                      </a:r>
                      <a:r>
                        <a:rPr lang="ru-RU" sz="1050" dirty="0" smtClean="0">
                          <a:effectLst/>
                        </a:rPr>
                        <a:t>обнаружения пресных подземных вод в первом от поверхности водоносном горизонте под участком. Ориентировочная глубина до 10-50 м.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34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Водоотведение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 Отсутствует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34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Подъездные пути</a:t>
                      </a:r>
                      <a:endParaRPr lang="ru-RU" sz="105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Площадка расположена вдоль трассы, на расстоянии 300 м.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625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6"/>
          <p:cNvSpPr txBox="1">
            <a:spLocks noGrp="1"/>
          </p:cNvSpPr>
          <p:nvPr>
            <p:ph type="title"/>
          </p:nvPr>
        </p:nvSpPr>
        <p:spPr>
          <a:xfrm>
            <a:off x="4744219" y="651656"/>
            <a:ext cx="8494594" cy="293277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/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800" spc="-21" dirty="0" smtClean="0">
                <a:solidFill>
                  <a:srgbClr val="253F6D"/>
                </a:solidFill>
              </a:rPr>
              <a:t>Курганская </a:t>
            </a:r>
            <a:r>
              <a:rPr lang="ru-RU" sz="1800" spc="-21" dirty="0">
                <a:solidFill>
                  <a:srgbClr val="253F6D"/>
                </a:solidFill>
              </a:rPr>
              <a:t>область, Шумихинский район, с. Сажино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105955" y="4825917"/>
            <a:ext cx="7326387" cy="191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Льготное кредитование на  строительство птицеферм и приобретение оборудования для них от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0,1 %; </a:t>
            </a: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spc="-1" dirty="0">
                <a:solidFill>
                  <a:schemeClr val="tx2"/>
                </a:solidFill>
                <a:latin typeface="Arial"/>
                <a:ea typeface="Microsoft YaHei"/>
              </a:rPr>
              <a:t>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</a:t>
            </a:r>
            <a:endParaRPr lang="ru-RU" sz="1164" spc="-1" dirty="0">
              <a:solidFill>
                <a:schemeClr val="tx2"/>
              </a:solidFill>
              <a:latin typeface="Arial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лизинга оборудования  до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не более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млн. руб.</a:t>
            </a:r>
          </a:p>
          <a:p>
            <a:pPr marL="376422" marR="1420905" indent="-181360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1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49073" y="169791"/>
            <a:ext cx="399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253F6D"/>
                </a:solidFill>
              </a:rPr>
              <a:t>ИНВЕСТИЦИОННАЯ ПЛОЩАДКА №1.3</a:t>
            </a:r>
            <a:endParaRPr lang="ru-RU" b="1" u="sng" dirty="0">
              <a:solidFill>
                <a:srgbClr val="253F6D"/>
              </a:solidFill>
            </a:endParaRPr>
          </a:p>
        </p:txBody>
      </p:sp>
      <p:sp>
        <p:nvSpPr>
          <p:cNvPr id="21" name="object 6"/>
          <p:cNvSpPr txBox="1">
            <a:spLocks/>
          </p:cNvSpPr>
          <p:nvPr/>
        </p:nvSpPr>
        <p:spPr>
          <a:xfrm>
            <a:off x="802482" y="4808579"/>
            <a:ext cx="3941737" cy="200944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62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200" spc="-21" dirty="0" smtClean="0">
                <a:solidFill>
                  <a:srgbClr val="253F6D"/>
                </a:solidFill>
              </a:rPr>
              <a:t>ГОСУДАРСТВЕННАЯ ПОДДЕРЖКА</a:t>
            </a:r>
            <a:endParaRPr lang="ru-RU" sz="1200" spc="-21" dirty="0">
              <a:solidFill>
                <a:srgbClr val="253F6D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85" y="212163"/>
            <a:ext cx="4062079" cy="22613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716" y="2210223"/>
            <a:ext cx="4452371" cy="24421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4932106"/>
              </p:ext>
            </p:extLst>
          </p:nvPr>
        </p:nvGraphicFramePr>
        <p:xfrm>
          <a:off x="6366641" y="1473003"/>
          <a:ext cx="5420012" cy="461731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1784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35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Площадь площадки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164 000 </a:t>
                      </a:r>
                      <a:r>
                        <a:rPr lang="ru-RU" sz="1050" dirty="0">
                          <a:effectLst/>
                        </a:rPr>
                        <a:t>кв.м.</a:t>
                      </a:r>
                      <a:endParaRPr lang="ru-RU" sz="105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Кадастровый номер участка/квартала 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45</a:t>
                      </a:r>
                      <a:r>
                        <a:rPr lang="en-US" sz="1050" dirty="0" smtClean="0">
                          <a:effectLst/>
                        </a:rPr>
                        <a:t>:22:0</a:t>
                      </a:r>
                      <a:r>
                        <a:rPr lang="ru-RU" sz="1050" dirty="0" smtClean="0">
                          <a:effectLst/>
                        </a:rPr>
                        <a:t>40601</a:t>
                      </a:r>
                      <a:r>
                        <a:rPr lang="en-US" sz="1050" dirty="0" smtClean="0">
                          <a:effectLst/>
                        </a:rPr>
                        <a:t>:</a:t>
                      </a:r>
                      <a:r>
                        <a:rPr lang="ru-RU" sz="1050" dirty="0" smtClean="0">
                          <a:effectLst/>
                        </a:rPr>
                        <a:t>265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5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Собственник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Администрация</a:t>
                      </a:r>
                      <a:r>
                        <a:rPr lang="ru-RU" sz="1050" baseline="0" dirty="0" smtClean="0">
                          <a:effectLst/>
                        </a:rPr>
                        <a:t> Шумихинского района </a:t>
                      </a:r>
                      <a:endParaRPr lang="ru-RU" sz="105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Категория земель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Вид разрешенного использования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76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Основные виды разрешенного использования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Электроснабжение</a:t>
                      </a:r>
                      <a:endParaRPr lang="ru-RU" sz="105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 От действующей ТП-10/0,4 </a:t>
                      </a:r>
                      <a:r>
                        <a:rPr lang="ru-RU" sz="1050" dirty="0" err="1" smtClean="0">
                          <a:effectLst/>
                        </a:rPr>
                        <a:t>кВ</a:t>
                      </a:r>
                      <a:r>
                        <a:rPr lang="ru-RU" sz="1050" dirty="0" smtClean="0">
                          <a:effectLst/>
                        </a:rPr>
                        <a:t>  50 метров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9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Газоснабжение </a:t>
                      </a:r>
                      <a:endParaRPr lang="ru-RU" sz="105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 2000 м3 / час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573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Водоснабжение 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 Возможность строительства артезианской скважины. Под северо-восточной частью участка имеются перспективы обнаружения пресных подземных вод в первом от поверхности водоносном горизонте. Под остальным участком залегает линза слабосолоноватых (1-1,5 г/л) подземных вод. Ориентировочная глубина 10-40 м.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2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Водоотведение</a:t>
                      </a:r>
                      <a:endParaRPr lang="ru-RU" sz="105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</a:rPr>
                        <a:t> Отсутствует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29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>
                          <a:effectLst/>
                        </a:rPr>
                        <a:t>Подъездные пути</a:t>
                      </a:r>
                      <a:endParaRPr lang="ru-RU" sz="105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</a:rPr>
                        <a:t> </a:t>
                      </a:r>
                      <a:r>
                        <a:rPr lang="ru-RU" sz="1050" dirty="0" smtClean="0">
                          <a:effectLst/>
                        </a:rPr>
                        <a:t>Площадка расположена вдоль трассы, на расстоянии 300 м.</a:t>
                      </a:r>
                      <a:endParaRPr lang="ru-RU" sz="105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4368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729" y="4025755"/>
            <a:ext cx="7375795" cy="2731799"/>
          </a:xfrm>
          <a:prstGeom prst="rect">
            <a:avLst/>
          </a:prstGeom>
        </p:spPr>
      </p:pic>
      <p:sp>
        <p:nvSpPr>
          <p:cNvPr id="11" name="Прямоугольная выноска 10"/>
          <p:cNvSpPr/>
          <p:nvPr/>
        </p:nvSpPr>
        <p:spPr>
          <a:xfrm>
            <a:off x="6007347" y="697548"/>
            <a:ext cx="6050611" cy="3988028"/>
          </a:xfrm>
          <a:prstGeom prst="wedgeRectCallout">
            <a:avLst>
              <a:gd name="adj1" fmla="val 22015"/>
              <a:gd name="adj2" fmla="val 8183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52345" y="67115"/>
            <a:ext cx="5848674" cy="3371017"/>
          </a:xfrm>
          <a:prstGeom prst="wedgeRectCallout">
            <a:avLst>
              <a:gd name="adj1" fmla="val 44320"/>
              <a:gd name="adj2" fmla="val 922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395909" y="366297"/>
          <a:ext cx="5374204" cy="27821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69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4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94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Площадь площадки 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118  000 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кв.м.</a:t>
                      </a:r>
                      <a:endParaRPr lang="ru-RU" sz="8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Кадастровый номер участка/квартала  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r>
                        <a:rPr lang="en-US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:22:0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11103</a:t>
                      </a:r>
                      <a:r>
                        <a:rPr lang="en-US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  <a:endParaRPr lang="ru-RU" sz="8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Собственник 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</a:t>
                      </a:r>
                      <a:r>
                        <a:rPr lang="ru-RU" sz="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Шумихинского района </a:t>
                      </a:r>
                      <a:endParaRPr lang="ru-RU" sz="8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6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Категория земель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Земли 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8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8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Вид разрешенного использования 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8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Электроснабжение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От действующей ТП-10/0,4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кВ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50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метров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Arial" pitchFamily="34" charset="0"/>
                          <a:cs typeface="Arial" pitchFamily="34" charset="0"/>
                        </a:rPr>
                        <a:t>Газоснабжение </a:t>
                      </a:r>
                      <a:endParaRPr lang="ru-RU" sz="80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1000 м3/ час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85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Водоснабжение 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Возможность строительства артезианской </a:t>
                      </a:r>
                      <a:r>
                        <a:rPr lang="ru-RU" sz="800" dirty="0" err="1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скважины.Перспективы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 panose="020F0502020204030204" pitchFamily="34" charset="0"/>
                          <a:cs typeface="Arial" pitchFamily="34" charset="0"/>
                        </a:rPr>
                        <a:t> обнаружения пресных подземных вод в первом от поверхности водоносном горизонте под участком. Ориентировочная глубина 10-40 м.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Водоотведение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Отсутствует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3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Arial" pitchFamily="34" charset="0"/>
                          <a:cs typeface="Arial" pitchFamily="34" charset="0"/>
                        </a:rPr>
                        <a:t>Подъездные пути</a:t>
                      </a:r>
                      <a:endParaRPr lang="ru-RU" sz="80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Площадка расположена вдоль трассы, на расстоянии 300 м.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457574"/>
              </p:ext>
            </p:extLst>
          </p:nvPr>
        </p:nvGraphicFramePr>
        <p:xfrm>
          <a:off x="6076565" y="1095872"/>
          <a:ext cx="5912177" cy="29421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46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5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1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Площадь площадки 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118 000 </a:t>
                      </a:r>
                      <a:r>
                        <a:rPr lang="ru-RU" sz="8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кв.м</a:t>
                      </a: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8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Кадастровый номер участка/квартала  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  <a:r>
                        <a:rPr lang="en-US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:22:0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11103</a:t>
                      </a:r>
                      <a:r>
                        <a:rPr lang="en-US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ru-RU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  <a:endParaRPr lang="ru-RU" sz="8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Собственник 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Администрация</a:t>
                      </a:r>
                      <a:r>
                        <a:rPr lang="ru-RU" sz="800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Шумихинского района </a:t>
                      </a:r>
                      <a:endParaRPr lang="ru-RU" sz="800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3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Категория земель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3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Вид разрешенного использования 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для строительства птицефабрики по производству инкубационного яйца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Электроснабжение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От действующей ТП-10/0,4 </a:t>
                      </a:r>
                      <a:r>
                        <a:rPr lang="ru-RU" sz="8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кВ</a:t>
                      </a: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50 метров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60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Arial" pitchFamily="34" charset="0"/>
                          <a:cs typeface="Arial" pitchFamily="34" charset="0"/>
                        </a:rPr>
                        <a:t>Газоснабжение </a:t>
                      </a:r>
                      <a:endParaRPr lang="ru-RU" sz="80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1000 м3/ час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29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Водоснабжение 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Возможность строительства артезианской скважины. Под северо-восточной частью участка имеются перспективы обнаружения пресных подземных вод в первом от поверхности водоносном горизонте. Под остальным участком залегает линза слабосолоноватых (1-1,5 г/л) подземных вод. Ориентировочная глубина 10-40 м.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5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Водоотведение</a:t>
                      </a:r>
                      <a:endParaRPr lang="ru-RU" sz="800" b="1" dirty="0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Отсутствует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56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Arial" pitchFamily="34" charset="0"/>
                          <a:cs typeface="Arial" pitchFamily="34" charset="0"/>
                        </a:rPr>
                        <a:t>Подъездные пути</a:t>
                      </a:r>
                      <a:endParaRPr lang="ru-RU" sz="800" b="1"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lang="ru-RU" sz="8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Площадка расположена вдоль трассы, на расстоянии 300 м.</a:t>
                      </a:r>
                      <a:endParaRPr lang="ru-RU" sz="8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 panose="020F0502020204030204" pitchFamily="34" charset="0"/>
                        <a:cs typeface="Arial" pitchFamily="34" charset="0"/>
                      </a:endParaRPr>
                    </a:p>
                  </a:txBody>
                  <a:tcPr marL="8255" marR="8255" marT="82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6575615" y="328216"/>
            <a:ext cx="55730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rgbClr val="253F6D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Курганская область, Шумихинский район, с</a:t>
            </a:r>
            <a:r>
              <a:rPr lang="ru-RU" sz="1600" b="1" dirty="0">
                <a:solidFill>
                  <a:srgbClr val="253F6D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</a:t>
            </a:r>
            <a:r>
              <a:rPr lang="ru-RU" sz="1600" b="1" dirty="0" err="1">
                <a:solidFill>
                  <a:srgbClr val="253F6D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Кипель</a:t>
            </a:r>
            <a:r>
              <a:rPr lang="ru-RU" sz="1600" b="1" dirty="0">
                <a:solidFill>
                  <a:srgbClr val="253F6D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ru-RU" sz="1600" b="1" dirty="0">
              <a:solidFill>
                <a:srgbClr val="253F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129767" y="4480712"/>
            <a:ext cx="6137114" cy="2276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Льготное кредитование на  строительство птицеферм и приобретение оборудования для них от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0,1 %; </a:t>
            </a: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spc="-1" dirty="0">
                <a:solidFill>
                  <a:schemeClr val="tx2"/>
                </a:solidFill>
                <a:latin typeface="Arial"/>
                <a:ea typeface="Microsoft YaHei"/>
              </a:rPr>
              <a:t>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</a:t>
            </a:r>
            <a:endParaRPr lang="ru-RU" sz="1164" spc="-1" dirty="0">
              <a:solidFill>
                <a:schemeClr val="tx2"/>
              </a:solidFill>
              <a:latin typeface="Arial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лизинга оборудования  до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не более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млн. руб.</a:t>
            </a:r>
          </a:p>
          <a:p>
            <a:pPr marL="376422" marR="1420905" indent="-181360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1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78368" y="49758"/>
            <a:ext cx="399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253F6D"/>
                </a:solidFill>
              </a:rPr>
              <a:t>ИНВЕСТИЦИОННАЯ ПЛОЩАДКА №1.4</a:t>
            </a:r>
            <a:endParaRPr lang="ru-RU" b="1" u="sng" dirty="0">
              <a:solidFill>
                <a:srgbClr val="253F6D"/>
              </a:solidFill>
            </a:endParaRPr>
          </a:p>
        </p:txBody>
      </p:sp>
      <p:sp>
        <p:nvSpPr>
          <p:cNvPr id="17" name="object 6"/>
          <p:cNvSpPr txBox="1">
            <a:spLocks/>
          </p:cNvSpPr>
          <p:nvPr/>
        </p:nvSpPr>
        <p:spPr>
          <a:xfrm>
            <a:off x="282113" y="4279768"/>
            <a:ext cx="3941737" cy="200944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62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200" spc="-21" dirty="0" smtClean="0">
                <a:solidFill>
                  <a:srgbClr val="253F6D"/>
                </a:solidFill>
              </a:rPr>
              <a:t>ГОСУДАРСТВЕННАЯ ПОДДЕРЖКА</a:t>
            </a:r>
            <a:endParaRPr lang="ru-RU" sz="1200" spc="-21" dirty="0">
              <a:solidFill>
                <a:srgbClr val="253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8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6"/>
          <p:cNvSpPr txBox="1">
            <a:spLocks noGrp="1"/>
          </p:cNvSpPr>
          <p:nvPr>
            <p:ph type="title"/>
          </p:nvPr>
        </p:nvSpPr>
        <p:spPr>
          <a:xfrm>
            <a:off x="2509177" y="434856"/>
            <a:ext cx="10858500" cy="293277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/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800" spc="-21" dirty="0" smtClean="0">
                <a:solidFill>
                  <a:srgbClr val="253F6D"/>
                </a:solidFill>
              </a:rPr>
              <a:t>КУРГАНСКАЯ ОБЛАСТЬ, </a:t>
            </a:r>
            <a:r>
              <a:rPr lang="ru-RU" sz="1800" spc="-21" smtClean="0">
                <a:solidFill>
                  <a:srgbClr val="253F6D"/>
                </a:solidFill>
              </a:rPr>
              <a:t>САФАКУЛЕВСКИЙ РАЙОН</a:t>
            </a:r>
            <a:endParaRPr lang="ru-RU" sz="1800" spc="-21" dirty="0">
              <a:solidFill>
                <a:srgbClr val="253F6D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105955" y="4825917"/>
            <a:ext cx="7326387" cy="1911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Льготное кредитование на  строительство птицеферм и приобретение оборудования для них от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0,1 %; </a:t>
            </a: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spc="-1" dirty="0">
                <a:solidFill>
                  <a:schemeClr val="tx2"/>
                </a:solidFill>
                <a:latin typeface="Arial"/>
                <a:ea typeface="Microsoft YaHei"/>
              </a:rPr>
              <a:t>Предоставление земельного участка в аренду без проведения торгов в целях реализации масштабных инвестиционных проектов с последующим правом выкупа;</a:t>
            </a:r>
            <a:endParaRPr lang="ru-RU" sz="1164" spc="-1" dirty="0">
              <a:solidFill>
                <a:schemeClr val="tx2"/>
              </a:solidFill>
              <a:latin typeface="Arial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6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7157" marR="1420905" indent="-212094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Субсидирование лизинга оборудования  до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</a:t>
            </a:r>
            <a:r>
              <a:rPr lang="ru-RU" sz="116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но не более </a:t>
            </a:r>
            <a:r>
              <a:rPr lang="ru-RU" sz="1164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млн. руб.</a:t>
            </a:r>
          </a:p>
          <a:p>
            <a:pPr marL="376422" marR="1420905" indent="-181360">
              <a:lnSpc>
                <a:spcPct val="102200"/>
              </a:lnSpc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Ø"/>
            </a:pPr>
            <a:endParaRPr lang="ru-RU" sz="111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49795" y="102483"/>
            <a:ext cx="381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u="sng" dirty="0" smtClean="0">
                <a:solidFill>
                  <a:srgbClr val="253F6D"/>
                </a:solidFill>
              </a:rPr>
              <a:t>ИНВЕСТИЦИОННАЯ ПЛОЩАДКА №2</a:t>
            </a:r>
            <a:endParaRPr lang="ru-RU" b="1" u="sng" dirty="0">
              <a:solidFill>
                <a:srgbClr val="253F6D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3675" y="712497"/>
            <a:ext cx="671601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18 капитальных объектов общей площадью 12,2 тыс. м2 расположенных в селе Боровичи и деревне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Бахарево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200" dirty="0" err="1">
                <a:solidFill>
                  <a:schemeClr val="accent5">
                    <a:lumMod val="50000"/>
                  </a:schemeClr>
                </a:solidFill>
              </a:rPr>
              <a:t>Сафакулевского</a:t>
            </a: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 района;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2 объекта незавершенного  строительства – 7,3 тыс. м2;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14 позиций основного оборудования гусеводческого комплекса;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3 земельных участка – 332 га;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500" dirty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accent5">
                    <a:lumMod val="50000"/>
                  </a:schemeClr>
                </a:solidFill>
              </a:rPr>
              <a:t>Родительское стадо гусей общей численностью 7,6 тыс. голов.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400512"/>
              </p:ext>
            </p:extLst>
          </p:nvPr>
        </p:nvGraphicFramePr>
        <p:xfrm>
          <a:off x="6337178" y="2175179"/>
          <a:ext cx="5727700" cy="301180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33696">
                  <a:extLst>
                    <a:ext uri="{9D8B030D-6E8A-4147-A177-3AD203B41FA5}">
                      <a16:colId xmlns:a16="http://schemas.microsoft.com/office/drawing/2014/main" val="1626352350"/>
                    </a:ext>
                  </a:extLst>
                </a:gridCol>
                <a:gridCol w="3831174">
                  <a:extLst>
                    <a:ext uri="{9D8B030D-6E8A-4147-A177-3AD203B41FA5}">
                      <a16:colId xmlns:a16="http://schemas.microsoft.com/office/drawing/2014/main" val="3428234123"/>
                    </a:ext>
                  </a:extLst>
                </a:gridCol>
                <a:gridCol w="1362830">
                  <a:extLst>
                    <a:ext uri="{9D8B030D-6E8A-4147-A177-3AD203B41FA5}">
                      <a16:colId xmlns:a16="http://schemas.microsoft.com/office/drawing/2014/main" val="4221677592"/>
                    </a:ext>
                  </a:extLst>
                </a:gridCol>
              </a:tblGrid>
              <a:tr h="12503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СОСТАВ ОСНОВНОГО ОБОРУДОВАНИЯ ГУСЕКОМПЛЕКСА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352449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№ п\п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Наименование оборудования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Кол.-во, шт.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1923399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0211489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Инкубатор Стимул ИП-16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54087895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Оборудование </a:t>
                      </a:r>
                      <a:r>
                        <a:rPr lang="ru-RU" sz="1100" u="none" strike="noStrike" dirty="0" err="1">
                          <a:effectLst/>
                        </a:rPr>
                        <a:t>общеобменной</a:t>
                      </a:r>
                      <a:r>
                        <a:rPr lang="ru-RU" sz="1100" u="none" strike="noStrike" dirty="0">
                          <a:effectLst/>
                        </a:rPr>
                        <a:t> вентиляции инкубатория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379195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Бункер кормовой БСК-Ц-14 с адаптером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6093277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Дробилка кормов пневматическая ДКМП-1,6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6735555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Конвейер шнековый КШ-6-150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6849541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6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Пресс-подборщик ПРФ-145П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5128862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7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Прицепной загрузчик сухих кормов ПЗК 10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593150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8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>
                          <a:effectLst/>
                        </a:rPr>
                        <a:t>Смеситель кормов вертикальный СКВ-4,01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0847781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9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Транспортер </a:t>
                      </a:r>
                      <a:r>
                        <a:rPr lang="ru-RU" sz="1100" u="none" strike="noStrike" dirty="0" err="1">
                          <a:effectLst/>
                        </a:rPr>
                        <a:t>дизировочный</a:t>
                      </a:r>
                      <a:r>
                        <a:rPr lang="ru-RU" sz="1100" u="none" strike="noStrike" dirty="0">
                          <a:effectLst/>
                        </a:rPr>
                        <a:t> шнековый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07826231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10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Ванна </a:t>
                      </a:r>
                      <a:r>
                        <a:rPr lang="ru-RU" sz="1100" u="none" strike="noStrike" dirty="0" err="1">
                          <a:effectLst/>
                        </a:rPr>
                        <a:t>воскования</a:t>
                      </a:r>
                      <a:r>
                        <a:rPr lang="ru-RU" sz="1100" u="none" strike="noStrike" dirty="0">
                          <a:effectLst/>
                        </a:rPr>
                        <a:t> птицы Спрут 8ВВ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6034978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11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Стол для потрошения и мойки тушек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на 2 рабочих места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0773272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12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 err="1">
                          <a:effectLst/>
                        </a:rPr>
                        <a:t>Шпарчан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04912875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>
                          <a:effectLst/>
                        </a:rPr>
                        <a:t>13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Вилы с двойным прижимом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7875449"/>
                  </a:ext>
                </a:extLst>
              </a:tr>
              <a:tr h="12503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</a:rPr>
                        <a:t>Смеситель премиксов СМ-2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effectLst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4629849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628556"/>
              </p:ext>
            </p:extLst>
          </p:nvPr>
        </p:nvGraphicFramePr>
        <p:xfrm>
          <a:off x="5722029" y="5343749"/>
          <a:ext cx="6342849" cy="1393525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585308">
                  <a:extLst>
                    <a:ext uri="{9D8B030D-6E8A-4147-A177-3AD203B41FA5}">
                      <a16:colId xmlns:a16="http://schemas.microsoft.com/office/drawing/2014/main" val="783018821"/>
                    </a:ext>
                  </a:extLst>
                </a:gridCol>
                <a:gridCol w="757541">
                  <a:extLst>
                    <a:ext uri="{9D8B030D-6E8A-4147-A177-3AD203B41FA5}">
                      <a16:colId xmlns:a16="http://schemas.microsoft.com/office/drawing/2014/main" val="267382859"/>
                    </a:ext>
                  </a:extLst>
                </a:gridCol>
              </a:tblGrid>
              <a:tr h="221917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121917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ЗЕМЕЛЬНЫЕ УЧАСТКИ 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89495390"/>
                  </a:ext>
                </a:extLst>
              </a:tr>
              <a:tr h="1218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>
                          <a:effectLst/>
                        </a:rPr>
                        <a:t>Местоположение участка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b"/>
                      <a:r>
                        <a:rPr lang="ru-RU" sz="1050" u="none" strike="noStrike" dirty="0">
                          <a:effectLst/>
                        </a:rPr>
                        <a:t>площадь, га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4278533"/>
                  </a:ext>
                </a:extLst>
              </a:tr>
              <a:tr h="33955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050" u="none" strike="noStrike" dirty="0">
                          <a:effectLst/>
                        </a:rPr>
                        <a:t>Россия, Курганская область, </a:t>
                      </a:r>
                      <a:r>
                        <a:rPr lang="ru-RU" sz="1050" u="none" strike="noStrike" dirty="0" err="1">
                          <a:effectLst/>
                        </a:rPr>
                        <a:t>Сафакулевский</a:t>
                      </a:r>
                      <a:r>
                        <a:rPr lang="ru-RU" sz="1050" u="none" strike="noStrike" dirty="0">
                          <a:effectLst/>
                        </a:rPr>
                        <a:t> район</a:t>
                      </a:r>
                      <a:r>
                        <a:rPr lang="ru-RU" sz="1050" u="none" strike="noStrike" dirty="0" smtClean="0">
                          <a:effectLst/>
                        </a:rPr>
                        <a:t>, в </a:t>
                      </a:r>
                      <a:r>
                        <a:rPr lang="ru-RU" sz="1050" u="none" strike="noStrike" dirty="0">
                          <a:effectLst/>
                        </a:rPr>
                        <a:t>границах землепользования СПК "Бахаревский"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63,68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65832937"/>
                  </a:ext>
                </a:extLst>
              </a:tr>
              <a:tr h="33125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050" u="none" strike="noStrike" dirty="0">
                          <a:effectLst/>
                        </a:rPr>
                        <a:t>Россия, Курганская область, </a:t>
                      </a:r>
                      <a:r>
                        <a:rPr lang="ru-RU" sz="1050" u="none" strike="noStrike" dirty="0" err="1">
                          <a:effectLst/>
                        </a:rPr>
                        <a:t>Сафакулевский</a:t>
                      </a:r>
                      <a:r>
                        <a:rPr lang="ru-RU" sz="1050" u="none" strike="noStrike" dirty="0">
                          <a:effectLst/>
                        </a:rPr>
                        <a:t> </a:t>
                      </a:r>
                      <a:r>
                        <a:rPr lang="ru-RU" sz="1050" u="none" strike="noStrike" dirty="0" err="1">
                          <a:effectLst/>
                        </a:rPr>
                        <a:t>район,в</a:t>
                      </a:r>
                      <a:r>
                        <a:rPr lang="ru-RU" sz="1050" u="none" strike="noStrike" dirty="0">
                          <a:effectLst/>
                        </a:rPr>
                        <a:t> границах землепользования СПК "Бахаревский"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ru-RU" sz="1050" u="none" strike="noStrike">
                          <a:effectLst/>
                        </a:rPr>
                        <a:t>140,10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72593787"/>
                  </a:ext>
                </a:extLst>
              </a:tr>
              <a:tr h="33125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ru-RU" sz="1050" u="none" strike="noStrike">
                          <a:effectLst/>
                        </a:rPr>
                        <a:t>Россия, Курганская область, Сафакулевский район,в границах землепользования СПК "Бахаревский"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ru-RU" sz="1050" u="none" strike="noStrike" dirty="0">
                          <a:effectLst/>
                        </a:rPr>
                        <a:t>128,43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22799790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616068" y="1559028"/>
            <a:ext cx="5082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AAC3F"/>
                </a:solidFill>
              </a:rPr>
              <a:t>Начальная стоимость –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25</a:t>
            </a:r>
            <a:r>
              <a:rPr lang="ru-RU" sz="2000" b="1" dirty="0" smtClean="0"/>
              <a:t> </a:t>
            </a:r>
            <a:r>
              <a:rPr lang="ru-RU" sz="2000" b="1" dirty="0" err="1" smtClean="0">
                <a:solidFill>
                  <a:srgbClr val="5AAC3F"/>
                </a:solidFill>
              </a:rPr>
              <a:t>млн.руб</a:t>
            </a:r>
            <a:r>
              <a:rPr lang="ru-RU" sz="2000" b="1" dirty="0" smtClean="0">
                <a:solidFill>
                  <a:srgbClr val="5AAC3F"/>
                </a:solidFill>
              </a:rPr>
              <a:t>.</a:t>
            </a:r>
            <a:endParaRPr lang="ru-RU" sz="2000" b="1" dirty="0">
              <a:solidFill>
                <a:srgbClr val="5AAC3F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841" y="2253289"/>
            <a:ext cx="2794741" cy="24845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54" y="284055"/>
            <a:ext cx="2950989" cy="19673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" descr="Картинки по запросу &quot;метка местоположение&quot;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703" y="2129358"/>
            <a:ext cx="763149" cy="76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Картинки по запросу &quot;метка местоположение&quot;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77" y="3696516"/>
            <a:ext cx="763149" cy="76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bject 6"/>
          <p:cNvSpPr txBox="1">
            <a:spLocks/>
          </p:cNvSpPr>
          <p:nvPr/>
        </p:nvSpPr>
        <p:spPr>
          <a:xfrm>
            <a:off x="802482" y="4808579"/>
            <a:ext cx="3941737" cy="200944"/>
          </a:xfrm>
          <a:prstGeom prst="rect">
            <a:avLst/>
          </a:prstGeom>
        </p:spPr>
        <p:txBody>
          <a:bodyPr vert="horz" wrap="square" lIns="0" tIns="16121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62" b="1" i="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3434" algn="ctr">
              <a:lnSpc>
                <a:spcPct val="100000"/>
              </a:lnSpc>
              <a:spcBef>
                <a:spcPts val="127"/>
              </a:spcBef>
            </a:pPr>
            <a:r>
              <a:rPr lang="ru-RU" sz="1200" spc="-21" dirty="0" smtClean="0">
                <a:solidFill>
                  <a:srgbClr val="253F6D"/>
                </a:solidFill>
              </a:rPr>
              <a:t>ГОСУДАРСТВЕННАЯ ПОДДЕРЖКА</a:t>
            </a:r>
            <a:endParaRPr lang="ru-RU" sz="1200" spc="-21" dirty="0">
              <a:solidFill>
                <a:srgbClr val="253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72589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1080</TotalTime>
  <Words>926</Words>
  <Application>Microsoft Office PowerPoint</Application>
  <PresentationFormat>Широкоэкранный</PresentationFormat>
  <Paragraphs>258</Paragraphs>
  <Slides>6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5" baseType="lpstr">
      <vt:lpstr>Microsoft YaHei</vt:lpstr>
      <vt:lpstr>Arial</vt:lpstr>
      <vt:lpstr>Calibri</vt:lpstr>
      <vt:lpstr>Calibri Light</vt:lpstr>
      <vt:lpstr>Courier New</vt:lpstr>
      <vt:lpstr>Times New Roman</vt:lpstr>
      <vt:lpstr>Wingdings</vt:lpstr>
      <vt:lpstr>1_Тема Office</vt:lpstr>
      <vt:lpstr>Office Theme</vt:lpstr>
      <vt:lpstr>Презентация PowerPoint</vt:lpstr>
      <vt:lpstr>Курганская область, Шумихинский район, с. Сажино </vt:lpstr>
      <vt:lpstr>Курганская область, Шумихинский район, с. Сажино </vt:lpstr>
      <vt:lpstr>Курганская область, Шумихинский район, с. Сажино </vt:lpstr>
      <vt:lpstr>Презентация PowerPoint</vt:lpstr>
      <vt:lpstr>КУРГАНСКАЯ ОБЛАСТЬ, САФАКУЛЕВСКИЙ РАЙОН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Administrator</dc:creator>
  <cp:lastModifiedBy>Бухгалтерия</cp:lastModifiedBy>
  <cp:revision>79</cp:revision>
  <dcterms:created xsi:type="dcterms:W3CDTF">2019-09-03T07:12:38Z</dcterms:created>
  <dcterms:modified xsi:type="dcterms:W3CDTF">2021-11-01T06:29:03Z</dcterms:modified>
</cp:coreProperties>
</file>