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y="6858000" cx="12192000"/>
  <p:notesSz cx="6797675" cy="99298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2" roundtripDataSignature="AMtx7minbKISdC322ONcXq99SeISs0y0p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17A3C6C-AA38-4BEF-9A2A-9D66ABB11FF6}">
  <a:tblStyle styleId="{D17A3C6C-AA38-4BEF-9A2A-9D66ABB11FF6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fill>
          <a:solidFill>
            <a:srgbClr val="D0DEEF"/>
          </a:solidFill>
        </a:fill>
      </a:tcStyle>
    </a:band1H>
    <a:band2H>
      <a:tcTxStyle/>
    </a:band2H>
    <a:band1V>
      <a:tcTxStyle/>
      <a:tcStyle>
        <a:fill>
          <a:solidFill>
            <a:srgbClr val="D0DEEF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  <a:tblStyle styleId="{682AD5FA-5E19-4AB6-A9EA-E753A7B3DCD6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138034E0-EF1F-4784-8835-8ABD8AAEB4D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fill>
          <a:solidFill>
            <a:schemeClr val="dk1">
              <a:alpha val="20000"/>
            </a:schemeClr>
          </a:solidFill>
        </a:fill>
      </a:tcStyle>
    </a:band1H>
    <a:band2H>
      <a:tcTxStyle/>
    </a:band2H>
    <a:band1V>
      <a:tcTxStyle/>
      <a:tcStyle>
        <a:fill>
          <a:solidFill>
            <a:schemeClr val="dk1">
              <a:alpha val="20000"/>
            </a:schemeClr>
          </a:solidFill>
        </a:fill>
      </a:tcStyle>
    </a:band1V>
    <a:band2V>
      <a:tcTxStyle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508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</a:seCell>
    <a:swCell>
      <a:tcTxStyle/>
    </a:swCell>
    <a:firstRow>
      <a:tcTxStyle b="on" i="off"/>
      <a:tcStyle>
        <a:tcBdr>
          <a:bottom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</a:neCell>
    <a:nwCell>
      <a:tcTxStyle/>
    </a:nwCell>
  </a:tblStyle>
  <a:tblStyle styleId="{1C42A799-75BD-4624-B3DA-45B9BB536C25}" styleName="Table_3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11" Type="http://schemas.openxmlformats.org/officeDocument/2006/relationships/slide" Target="slides/slide5.xml"/><Relationship Id="rId22" Type="http://customschemas.google.com/relationships/presentationmetadata" Target="metadata"/><Relationship Id="rId10" Type="http://schemas.openxmlformats.org/officeDocument/2006/relationships/slide" Target="slides/slide4.xml"/><Relationship Id="rId21" Type="http://schemas.openxmlformats.org/officeDocument/2006/relationships/slide" Target="slides/slide15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3.xml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5659" cy="4982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3" y="0"/>
            <a:ext cx="2945659" cy="4982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20688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31600"/>
            <a:ext cx="2945659" cy="4982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/>
          <p:nvPr>
            <p:ph idx="2" type="sldImg"/>
          </p:nvPr>
        </p:nvSpPr>
        <p:spPr>
          <a:xfrm>
            <a:off x="420688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p1:notes"/>
          <p:cNvSpPr txBox="1"/>
          <p:nvPr>
            <p:ph idx="1" type="body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:notes"/>
          <p:cNvSpPr txBox="1"/>
          <p:nvPr>
            <p:ph idx="12" type="sldNum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ru-RU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:notes"/>
          <p:cNvSpPr txBox="1"/>
          <p:nvPr/>
        </p:nvSpPr>
        <p:spPr>
          <a:xfrm>
            <a:off x="4204015" y="11976307"/>
            <a:ext cx="3223222" cy="62990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b="0" i="0" lang="ru-RU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9" name="Google Shape;239;p10:notes"/>
          <p:cNvSpPr/>
          <p:nvPr>
            <p:ph idx="2" type="sldImg"/>
          </p:nvPr>
        </p:nvSpPr>
        <p:spPr>
          <a:xfrm>
            <a:off x="-485775" y="958850"/>
            <a:ext cx="8397875" cy="4724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5B9BD5"/>
          </a:solidFill>
          <a:ln cap="flat" cmpd="sng" w="25400">
            <a:solidFill>
              <a:srgbClr val="41719C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p10:notes"/>
          <p:cNvSpPr txBox="1"/>
          <p:nvPr>
            <p:ph idx="1" type="body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1:notes"/>
          <p:cNvSpPr txBox="1"/>
          <p:nvPr/>
        </p:nvSpPr>
        <p:spPr>
          <a:xfrm>
            <a:off x="4204015" y="11976307"/>
            <a:ext cx="3223222" cy="62990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b="0" i="0" lang="ru-RU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3" name="Google Shape;253;p11:notes"/>
          <p:cNvSpPr/>
          <p:nvPr>
            <p:ph idx="2" type="sldImg"/>
          </p:nvPr>
        </p:nvSpPr>
        <p:spPr>
          <a:xfrm>
            <a:off x="-485775" y="958850"/>
            <a:ext cx="8397875" cy="4724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5B9BD5"/>
          </a:solidFill>
          <a:ln cap="flat" cmpd="sng" w="25400">
            <a:solidFill>
              <a:srgbClr val="41719C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" name="Google Shape;254;p11:notes"/>
          <p:cNvSpPr txBox="1"/>
          <p:nvPr>
            <p:ph idx="1" type="body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2:notes"/>
          <p:cNvSpPr txBox="1"/>
          <p:nvPr/>
        </p:nvSpPr>
        <p:spPr>
          <a:xfrm>
            <a:off x="4204015" y="11976307"/>
            <a:ext cx="3223222" cy="62990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b="0" i="0" lang="ru-RU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2" name="Google Shape;272;p12:notes"/>
          <p:cNvSpPr/>
          <p:nvPr>
            <p:ph idx="2" type="sldImg"/>
          </p:nvPr>
        </p:nvSpPr>
        <p:spPr>
          <a:xfrm>
            <a:off x="-485775" y="958850"/>
            <a:ext cx="8397875" cy="4724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5B9BD5"/>
          </a:solidFill>
          <a:ln cap="flat" cmpd="sng" w="25400">
            <a:solidFill>
              <a:srgbClr val="41719C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p12:notes"/>
          <p:cNvSpPr txBox="1"/>
          <p:nvPr>
            <p:ph idx="1" type="body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3:notes"/>
          <p:cNvSpPr txBox="1"/>
          <p:nvPr/>
        </p:nvSpPr>
        <p:spPr>
          <a:xfrm>
            <a:off x="4204015" y="11976307"/>
            <a:ext cx="3223222" cy="62990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b="0" i="0" lang="ru-RU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6" name="Google Shape;286;p13:notes"/>
          <p:cNvSpPr/>
          <p:nvPr>
            <p:ph idx="2" type="sldImg"/>
          </p:nvPr>
        </p:nvSpPr>
        <p:spPr>
          <a:xfrm>
            <a:off x="-485775" y="958850"/>
            <a:ext cx="8397875" cy="4724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5B9BD5"/>
          </a:solidFill>
          <a:ln cap="flat" cmpd="sng" w="25400">
            <a:solidFill>
              <a:srgbClr val="41719C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p13:notes"/>
          <p:cNvSpPr txBox="1"/>
          <p:nvPr>
            <p:ph idx="1" type="body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4:notes"/>
          <p:cNvSpPr/>
          <p:nvPr>
            <p:ph idx="2" type="sldImg"/>
          </p:nvPr>
        </p:nvSpPr>
        <p:spPr>
          <a:xfrm>
            <a:off x="420688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p14:notes"/>
          <p:cNvSpPr txBox="1"/>
          <p:nvPr>
            <p:ph idx="1" type="body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14:notes"/>
          <p:cNvSpPr txBox="1"/>
          <p:nvPr>
            <p:ph idx="12" type="sldNum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5:notes"/>
          <p:cNvSpPr/>
          <p:nvPr>
            <p:ph idx="2" type="sldImg"/>
          </p:nvPr>
        </p:nvSpPr>
        <p:spPr>
          <a:xfrm>
            <a:off x="420688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9" name="Google Shape;319;p15:notes"/>
          <p:cNvSpPr txBox="1"/>
          <p:nvPr>
            <p:ph idx="1" type="body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15:notes"/>
          <p:cNvSpPr txBox="1"/>
          <p:nvPr>
            <p:ph idx="12" type="sldNum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 txBox="1"/>
          <p:nvPr/>
        </p:nvSpPr>
        <p:spPr>
          <a:xfrm>
            <a:off x="4241323" y="11030304"/>
            <a:ext cx="3251826" cy="58014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b="0" i="0" lang="ru-RU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5" name="Google Shape;115;p2:notes"/>
          <p:cNvSpPr/>
          <p:nvPr>
            <p:ph idx="2" type="sldImg"/>
          </p:nvPr>
        </p:nvSpPr>
        <p:spPr>
          <a:xfrm>
            <a:off x="-122238" y="882650"/>
            <a:ext cx="7735888" cy="4352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5B9BD5"/>
          </a:solidFill>
          <a:ln cap="flat" cmpd="sng" w="25400">
            <a:solidFill>
              <a:srgbClr val="41719C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p2:notes"/>
          <p:cNvSpPr txBox="1"/>
          <p:nvPr>
            <p:ph idx="1" type="body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:notes"/>
          <p:cNvSpPr txBox="1"/>
          <p:nvPr/>
        </p:nvSpPr>
        <p:spPr>
          <a:xfrm>
            <a:off x="4241323" y="11030304"/>
            <a:ext cx="3251826" cy="58014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b="0" i="0" lang="ru-RU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2" name="Google Shape;132;p3:notes"/>
          <p:cNvSpPr/>
          <p:nvPr>
            <p:ph idx="2" type="sldImg"/>
          </p:nvPr>
        </p:nvSpPr>
        <p:spPr>
          <a:xfrm>
            <a:off x="-122238" y="882650"/>
            <a:ext cx="7735888" cy="4352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5B9BD5"/>
          </a:solidFill>
          <a:ln cap="flat" cmpd="sng" w="25400">
            <a:solidFill>
              <a:srgbClr val="41719C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p3:notes"/>
          <p:cNvSpPr txBox="1"/>
          <p:nvPr>
            <p:ph idx="1" type="body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:notes"/>
          <p:cNvSpPr/>
          <p:nvPr>
            <p:ph idx="2" type="sldImg"/>
          </p:nvPr>
        </p:nvSpPr>
        <p:spPr>
          <a:xfrm>
            <a:off x="420688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p4:notes"/>
          <p:cNvSpPr txBox="1"/>
          <p:nvPr>
            <p:ph idx="1" type="body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4:notes"/>
          <p:cNvSpPr txBox="1"/>
          <p:nvPr>
            <p:ph idx="12" type="sldNum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:notes"/>
          <p:cNvSpPr/>
          <p:nvPr>
            <p:ph idx="2" type="sldImg"/>
          </p:nvPr>
        </p:nvSpPr>
        <p:spPr>
          <a:xfrm>
            <a:off x="420688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p5:notes"/>
          <p:cNvSpPr txBox="1"/>
          <p:nvPr>
            <p:ph idx="1" type="body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5:notes"/>
          <p:cNvSpPr txBox="1"/>
          <p:nvPr>
            <p:ph idx="12" type="sldNum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/>
          <p:nvPr>
            <p:ph idx="2" type="sldImg"/>
          </p:nvPr>
        </p:nvSpPr>
        <p:spPr>
          <a:xfrm>
            <a:off x="420688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p6:notes"/>
          <p:cNvSpPr txBox="1"/>
          <p:nvPr>
            <p:ph idx="1" type="body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6:notes"/>
          <p:cNvSpPr txBox="1"/>
          <p:nvPr>
            <p:ph idx="12" type="sldNum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:notes"/>
          <p:cNvSpPr/>
          <p:nvPr>
            <p:ph idx="2" type="sldImg"/>
          </p:nvPr>
        </p:nvSpPr>
        <p:spPr>
          <a:xfrm>
            <a:off x="420688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p7:notes"/>
          <p:cNvSpPr txBox="1"/>
          <p:nvPr>
            <p:ph idx="1" type="body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7:notes"/>
          <p:cNvSpPr txBox="1"/>
          <p:nvPr>
            <p:ph idx="12" type="sldNum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8:notes"/>
          <p:cNvSpPr/>
          <p:nvPr>
            <p:ph idx="2" type="sldImg"/>
          </p:nvPr>
        </p:nvSpPr>
        <p:spPr>
          <a:xfrm>
            <a:off x="420688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p8:notes"/>
          <p:cNvSpPr txBox="1"/>
          <p:nvPr>
            <p:ph idx="1" type="body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8:notes"/>
          <p:cNvSpPr txBox="1"/>
          <p:nvPr>
            <p:ph idx="12" type="sldNum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9:notes"/>
          <p:cNvSpPr/>
          <p:nvPr>
            <p:ph idx="2" type="sldImg"/>
          </p:nvPr>
        </p:nvSpPr>
        <p:spPr>
          <a:xfrm>
            <a:off x="420688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p9:notes"/>
          <p:cNvSpPr txBox="1"/>
          <p:nvPr>
            <p:ph idx="1" type="body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9:notes"/>
          <p:cNvSpPr txBox="1"/>
          <p:nvPr>
            <p:ph idx="12" type="sldNum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showMasterSp="0" type="obj">
  <p:cSld name="OBJECT">
    <p:bg>
      <p:bgPr>
        <a:solidFill>
          <a:schemeClr val="lt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62"/>
              <a:buFont typeface="Arial"/>
              <a:buNone/>
              <a:defRPr b="1" i="0" sz="29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7"/>
          <p:cNvSpPr txBox="1"/>
          <p:nvPr>
            <p:ph idx="1" type="body"/>
          </p:nvPr>
        </p:nvSpPr>
        <p:spPr>
          <a:xfrm>
            <a:off x="715121" y="1833312"/>
            <a:ext cx="4920963" cy="1904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15912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75"/>
              <a:buChar char="•"/>
              <a:defRPr b="0" i="0" sz="137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17"/>
          <p:cNvSpPr txBox="1"/>
          <p:nvPr>
            <p:ph idx="2" type="body"/>
          </p:nvPr>
        </p:nvSpPr>
        <p:spPr>
          <a:xfrm>
            <a:off x="6586073" y="1744849"/>
            <a:ext cx="4905758" cy="1904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15912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75"/>
              <a:buChar char="•"/>
              <a:defRPr b="0" i="0" sz="137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b="0" i="0" sz="12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2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6" name="Google Shape;76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9" name="Google Shape;29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>
  <p:cSld name="Заголовок и объект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1" name="Google Shape;41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2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2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2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6" name="Google Shape;56;p2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8" name="Google Shape;68;p2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jpg"/><Relationship Id="rId4" Type="http://schemas.openxmlformats.org/officeDocument/2006/relationships/image" Target="../media/image20.png"/><Relationship Id="rId5" Type="http://schemas.openxmlformats.org/officeDocument/2006/relationships/image" Target="../media/image3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Relationship Id="rId4" Type="http://schemas.openxmlformats.org/officeDocument/2006/relationships/image" Target="../media/image18.png"/><Relationship Id="rId5" Type="http://schemas.openxmlformats.org/officeDocument/2006/relationships/image" Target="../media/image22.png"/><Relationship Id="rId6" Type="http://schemas.openxmlformats.org/officeDocument/2006/relationships/image" Target="../media/image25.png"/><Relationship Id="rId7" Type="http://schemas.openxmlformats.org/officeDocument/2006/relationships/image" Target="../media/image21.png"/><Relationship Id="rId8" Type="http://schemas.openxmlformats.org/officeDocument/2006/relationships/image" Target="../media/image2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Relationship Id="rId4" Type="http://schemas.openxmlformats.org/officeDocument/2006/relationships/image" Target="../media/image34.jpg"/><Relationship Id="rId5" Type="http://schemas.openxmlformats.org/officeDocument/2006/relationships/image" Target="../media/image31.jpg"/><Relationship Id="rId6" Type="http://schemas.openxmlformats.org/officeDocument/2006/relationships/image" Target="../media/image3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Relationship Id="rId4" Type="http://schemas.openxmlformats.org/officeDocument/2006/relationships/image" Target="../media/image15.png"/><Relationship Id="rId5" Type="http://schemas.openxmlformats.org/officeDocument/2006/relationships/image" Target="../media/image5.png"/><Relationship Id="rId6" Type="http://schemas.openxmlformats.org/officeDocument/2006/relationships/image" Target="../media/image1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Relationship Id="rId4" Type="http://schemas.openxmlformats.org/officeDocument/2006/relationships/image" Target="../media/image9.png"/><Relationship Id="rId5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89456" y="2417793"/>
            <a:ext cx="5994196" cy="3240222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/>
          <p:nvPr/>
        </p:nvSpPr>
        <p:spPr>
          <a:xfrm>
            <a:off x="6571148" y="5102974"/>
            <a:ext cx="5630814" cy="371590"/>
          </a:xfrm>
          <a:custGeom>
            <a:rect b="b" l="l" r="r" t="t"/>
            <a:pathLst>
              <a:path extrusionOk="0" h="436879" w="5323205">
                <a:moveTo>
                  <a:pt x="5323114" y="0"/>
                </a:moveTo>
                <a:lnTo>
                  <a:pt x="495895" y="0"/>
                </a:lnTo>
                <a:lnTo>
                  <a:pt x="0" y="413114"/>
                </a:lnTo>
                <a:lnTo>
                  <a:pt x="5323114" y="436620"/>
                </a:lnTo>
                <a:lnTo>
                  <a:pt x="5323114" y="0"/>
                </a:lnTo>
                <a:close/>
              </a:path>
            </a:pathLst>
          </a:custGeom>
          <a:solidFill>
            <a:srgbClr val="1F386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4"/>
              <a:buFont typeface="Calibri"/>
              <a:buNone/>
            </a:pPr>
            <a:r>
              <a:t/>
            </a:r>
            <a:endParaRPr b="0" i="0" sz="1904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"/>
          <p:cNvSpPr/>
          <p:nvPr/>
        </p:nvSpPr>
        <p:spPr>
          <a:xfrm>
            <a:off x="6571148" y="5521673"/>
            <a:ext cx="7192585" cy="1065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8599" lvl="0" marL="438842" marR="1531483" rtl="0" algn="l">
              <a:lnSpc>
                <a:spcPct val="1022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900"/>
              <a:buFont typeface="Courier New"/>
              <a:buChar char="o"/>
            </a:pPr>
            <a:r>
              <a:rPr b="0" i="0" lang="ru-RU" sz="900" u="none" cap="none" strike="noStrik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Сбыт мелким перекупщикам, продуктовым магазинам под реализацию</a:t>
            </a:r>
            <a:endParaRPr/>
          </a:p>
          <a:p>
            <a:pPr indent="-228599" lvl="0" marL="438842" marR="1531483" rtl="0" algn="l">
              <a:lnSpc>
                <a:spcPct val="1022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900"/>
              <a:buFont typeface="Courier New"/>
              <a:buChar char="o"/>
            </a:pPr>
            <a:r>
              <a:rPr b="0" i="0" lang="ru-RU" sz="900" u="none" cap="none" strike="noStrik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Оптовые продажи крупному перерабатывающему предприятию</a:t>
            </a:r>
            <a:endParaRPr/>
          </a:p>
          <a:p>
            <a:pPr indent="-228599" lvl="0" marL="438842" marR="1531483" rtl="0" algn="l">
              <a:lnSpc>
                <a:spcPct val="1022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900"/>
              <a:buFont typeface="Courier New"/>
              <a:buChar char="o"/>
            </a:pPr>
            <a:r>
              <a:rPr b="0" i="0" lang="ru-RU" sz="900" u="none" cap="none" strike="noStrik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Самостоятельная переработка молока для получения молочной продукции: творога, масла, сметаны, кефира и т. д.</a:t>
            </a:r>
            <a:endParaRPr/>
          </a:p>
          <a:p>
            <a:pPr indent="-228599" lvl="0" marL="438842" marR="1531483" rtl="0" algn="l">
              <a:lnSpc>
                <a:spcPct val="1022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900"/>
              <a:buFont typeface="Courier New"/>
              <a:buChar char="o"/>
            </a:pPr>
            <a:r>
              <a:rPr b="0" i="0" lang="ru-RU" sz="900" u="none" cap="none" strike="noStrik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Реализация на рынке, частным лицам.</a:t>
            </a:r>
            <a:endParaRPr b="0" i="0" sz="900" u="none" cap="none" strike="noStrike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599" lvl="0" marL="438842" marR="1531483" rtl="0" algn="l">
              <a:lnSpc>
                <a:spcPct val="1022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900"/>
              <a:buFont typeface="Courier New"/>
              <a:buChar char="o"/>
            </a:pPr>
            <a:r>
              <a:rPr b="0" i="0" lang="ru-RU" sz="900" u="none" cap="none" strike="noStrik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Сбыт в детские учреждения, больницы, столовые</a:t>
            </a:r>
            <a:endParaRPr b="0" i="0" sz="500" u="none" cap="none" strike="noStrike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10243" marR="1531483" rtl="0" algn="l">
              <a:lnSpc>
                <a:spcPct val="1022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800"/>
              <a:buFont typeface="Calibri"/>
              <a:buNone/>
            </a:pPr>
            <a:r>
              <a:t/>
            </a:r>
            <a:endParaRPr b="0" i="1" sz="800" u="none" cap="none" strike="noStrike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"/>
          <p:cNvSpPr/>
          <p:nvPr/>
        </p:nvSpPr>
        <p:spPr>
          <a:xfrm>
            <a:off x="8729117" y="5119509"/>
            <a:ext cx="19749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1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"/>
          <p:cNvSpPr/>
          <p:nvPr/>
        </p:nvSpPr>
        <p:spPr>
          <a:xfrm rot="10800000">
            <a:off x="-8493" y="2492620"/>
            <a:ext cx="5879867" cy="371590"/>
          </a:xfrm>
          <a:custGeom>
            <a:rect b="b" l="l" r="r" t="t"/>
            <a:pathLst>
              <a:path extrusionOk="0" h="436879" w="5323205">
                <a:moveTo>
                  <a:pt x="5323114" y="0"/>
                </a:moveTo>
                <a:lnTo>
                  <a:pt x="495895" y="0"/>
                </a:lnTo>
                <a:lnTo>
                  <a:pt x="0" y="413114"/>
                </a:lnTo>
                <a:lnTo>
                  <a:pt x="5323114" y="436620"/>
                </a:lnTo>
                <a:lnTo>
                  <a:pt x="5323114" y="0"/>
                </a:lnTo>
                <a:close/>
              </a:path>
            </a:pathLst>
          </a:custGeom>
          <a:solidFill>
            <a:srgbClr val="1F386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4"/>
              <a:buFont typeface="Calibri"/>
              <a:buNone/>
            </a:pPr>
            <a:r>
              <a:t/>
            </a:r>
            <a:endParaRPr b="0" i="0" sz="1904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"/>
          <p:cNvSpPr/>
          <p:nvPr/>
        </p:nvSpPr>
        <p:spPr>
          <a:xfrm>
            <a:off x="496304" y="2506641"/>
            <a:ext cx="379039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343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ГОСУДАРСТВЕННАЯ ПОДДЕРЖКА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"/>
          <p:cNvSpPr/>
          <p:nvPr/>
        </p:nvSpPr>
        <p:spPr>
          <a:xfrm>
            <a:off x="986713" y="57734"/>
            <a:ext cx="11205287" cy="753615"/>
          </a:xfrm>
          <a:custGeom>
            <a:rect b="b" l="l" r="r" t="t"/>
            <a:pathLst>
              <a:path extrusionOk="0" h="746760" w="9635490">
                <a:moveTo>
                  <a:pt x="9635382" y="0"/>
                </a:moveTo>
                <a:lnTo>
                  <a:pt x="0" y="0"/>
                </a:lnTo>
                <a:lnTo>
                  <a:pt x="904855" y="744354"/>
                </a:lnTo>
                <a:lnTo>
                  <a:pt x="9635382" y="746522"/>
                </a:lnTo>
                <a:lnTo>
                  <a:pt x="9635382" y="0"/>
                </a:lnTo>
                <a:close/>
              </a:path>
            </a:pathLst>
          </a:custGeom>
          <a:solidFill>
            <a:srgbClr val="253F6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4"/>
              <a:buFont typeface="Calibri"/>
              <a:buNone/>
            </a:pPr>
            <a:r>
              <a:t/>
            </a:r>
            <a:endParaRPr b="0" i="0" sz="1904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"/>
          <p:cNvSpPr/>
          <p:nvPr/>
        </p:nvSpPr>
        <p:spPr>
          <a:xfrm>
            <a:off x="-8493" y="47368"/>
            <a:ext cx="2028517" cy="763981"/>
          </a:xfrm>
          <a:custGeom>
            <a:rect b="b" l="l" r="r" t="t"/>
            <a:pathLst>
              <a:path extrusionOk="0" h="454025" w="1056640">
                <a:moveTo>
                  <a:pt x="507743" y="0"/>
                </a:moveTo>
                <a:lnTo>
                  <a:pt x="0" y="1197"/>
                </a:lnTo>
                <a:lnTo>
                  <a:pt x="0" y="453595"/>
                </a:lnTo>
                <a:lnTo>
                  <a:pt x="1056614" y="453595"/>
                </a:lnTo>
                <a:lnTo>
                  <a:pt x="507743" y="0"/>
                </a:lnTo>
                <a:close/>
              </a:path>
            </a:pathLst>
          </a:custGeom>
          <a:solidFill>
            <a:srgbClr val="C2C5BE"/>
          </a:solidFill>
          <a:ln cap="flat" cmpd="sng" w="9525">
            <a:solidFill>
              <a:srgbClr val="C2C5B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14"/>
              <a:buFont typeface="Calibri"/>
              <a:buNone/>
            </a:pPr>
            <a:r>
              <a:t/>
            </a:r>
            <a:endParaRPr b="0" i="0" sz="2014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"/>
          <p:cNvSpPr txBox="1"/>
          <p:nvPr/>
        </p:nvSpPr>
        <p:spPr>
          <a:xfrm>
            <a:off x="1197681" y="0"/>
            <a:ext cx="288899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b="0" i="1" lang="ru-RU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ИНВЕСТИЦИОННОЕ ПРЕДЛОЖЕНИЕ</a:t>
            </a:r>
            <a:endParaRPr b="0" i="1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"/>
          <p:cNvSpPr txBox="1"/>
          <p:nvPr/>
        </p:nvSpPr>
        <p:spPr>
          <a:xfrm>
            <a:off x="1724915" y="355145"/>
            <a:ext cx="101172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100">
            <a:spAutoFit/>
          </a:bodyPr>
          <a:lstStyle/>
          <a:p>
            <a:pPr indent="0" lvl="0" marL="0" marR="537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1" i="0" lang="ru-RU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СТРОИТЕЛЬСТВО МОЛОЧНО-ТОВАРНОГО КОМПЛЕКСА НА 2400 ГОЛОВ ДОЙНОГО СТАДА </a:t>
            </a:r>
            <a:endParaRPr b="1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"/>
          <p:cNvSpPr/>
          <p:nvPr/>
        </p:nvSpPr>
        <p:spPr>
          <a:xfrm>
            <a:off x="0" y="2889994"/>
            <a:ext cx="6389456" cy="40164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r>
              <a:rPr b="0" i="0" lang="ru-RU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1) Предоставление земельного участка в аренду без проведения торгов в целях реализации масштабных инвестиционных проектов с последующим правом выкупа;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r>
              <a:rPr b="0" i="0" lang="ru-RU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2) Субсидирование лизинга оборудования                                                                                                                                                           </a:t>
            </a:r>
            <a:endParaRPr b="0" i="0" sz="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r>
              <a:rPr b="0" i="0" lang="ru-RU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-До 30 % от стоимости оборудования для сельского и лесного хозяйства,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r>
              <a:rPr b="0" i="0" lang="ru-RU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авторефрижераторов, прицепов и полуприцепов специального назначения, включенных в реестр Минпромторга;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r>
              <a:rPr b="0" i="0" lang="ru-RU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-До 15 % от цены оборудования для сельского и лесного хозяйства,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r>
              <a:rPr b="0" i="0" lang="ru-RU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авторефрижераторов, прицепов и полуприцепов специального назначения, не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r>
              <a:rPr b="0" i="0" lang="ru-RU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входящих в реестр Минпромторга;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r>
              <a:rPr b="0" i="0" lang="ru-RU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3) Возмещение затрат на проведение культуртехнических мероприятий;                                                                                                  </a:t>
            </a:r>
            <a:endParaRPr b="0" i="0" sz="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r>
              <a:rPr b="0" i="0" lang="ru-RU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4) Субсидии на создание и модернизацию животноводческих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r>
              <a:rPr b="0" i="0" lang="ru-RU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комплексов. При строительстве молочных комплексов на 400 и более голов коров и (или)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r>
              <a:rPr b="0" i="0" lang="ru-RU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нетелей и (или) 100 и более голов козоматок - возмещение до 25% затрат; при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r>
              <a:rPr b="0" i="0" lang="ru-RU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модернизации молочных комплексов на 200 коров и (или) нетелей и 100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r>
              <a:rPr b="0" i="0" lang="ru-RU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козоматок - возмещение до 25% затрат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r>
              <a:rPr b="0" i="0" lang="ru-RU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5) Компенсация затрат на возведение производственных помещений до 50% (до 5 млн.руб.)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r>
              <a:rPr b="0" i="0" lang="ru-RU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6) Возмещение 50% затрат на создание инфраструктуры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r>
              <a:rPr b="0" i="0" lang="ru-RU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(в рамках реализации Постановлений Правительства РФ от 19.10.20 г. № 1704 и от 15.03.16 № 194).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r>
              <a:rPr b="0" i="0" lang="ru-RU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7)Субсидии на 1 килограмм произведенного и реализованного молока. Ставка расчетная, зависит от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r>
              <a:rPr b="0" i="0" lang="ru-RU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продуктивности дойного стада и объема реализации молока (от 2 до 4 руб.)                                                                                             </a:t>
            </a:r>
            <a:endParaRPr b="0" i="0" sz="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r>
              <a:rPr b="0" i="0" lang="ru-RU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8) Субсидии до 40% затрат  на кормозаготовительную технику и оборудование, оборудование для ферм сельскохозяйственных товаропроизводителей, занимающихся производством молока </a:t>
            </a:r>
            <a:endParaRPr b="0" i="0" sz="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r>
              <a:rPr b="0" i="0" lang="ru-RU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9)Субсидии  на компенсацию до 30% части затрат на транспортировку сельскохозяйственной и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r>
              <a:rPr b="0" i="0" lang="ru-RU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продовольственной продукции железнодорожным, автомобильным и водным транспортом до границ Российской Федерации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r>
              <a:rPr b="0" i="0" lang="ru-RU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10) Получение льготных краткосрочных кредитов до 5%, направленных на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r>
              <a:rPr b="0" i="0" lang="ru-RU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развитие отрасли животноводства по следующим направлениям: на приобретение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r>
              <a:rPr b="0" i="0" lang="ru-RU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молодняка сельскохозяйственных животных, кормов, ветеринарных препаратов.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r>
              <a:rPr b="0" i="0" lang="ru-RU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11) льготное кредитование от Минсельхоза России «до 5%»</a:t>
            </a:r>
            <a:endParaRPr/>
          </a:p>
        </p:txBody>
      </p:sp>
      <p:sp>
        <p:nvSpPr>
          <p:cNvPr id="107" name="Google Shape;107;p1"/>
          <p:cNvSpPr/>
          <p:nvPr/>
        </p:nvSpPr>
        <p:spPr>
          <a:xfrm>
            <a:off x="6561186" y="1121217"/>
            <a:ext cx="5630814" cy="371590"/>
          </a:xfrm>
          <a:custGeom>
            <a:rect b="b" l="l" r="r" t="t"/>
            <a:pathLst>
              <a:path extrusionOk="0" h="436879" w="5323205">
                <a:moveTo>
                  <a:pt x="5323114" y="0"/>
                </a:moveTo>
                <a:lnTo>
                  <a:pt x="495895" y="0"/>
                </a:lnTo>
                <a:lnTo>
                  <a:pt x="0" y="413114"/>
                </a:lnTo>
                <a:lnTo>
                  <a:pt x="5323114" y="436620"/>
                </a:lnTo>
                <a:lnTo>
                  <a:pt x="5323114" y="0"/>
                </a:lnTo>
                <a:close/>
              </a:path>
            </a:pathLst>
          </a:custGeom>
          <a:solidFill>
            <a:srgbClr val="1F386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"/>
          <p:cNvSpPr/>
          <p:nvPr/>
        </p:nvSpPr>
        <p:spPr>
          <a:xfrm>
            <a:off x="8074700" y="1163175"/>
            <a:ext cx="3678000" cy="5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ЭКОНОМИЧЕСКИЕ ПРЕДПОСЫЛКИ</a:t>
            </a:r>
            <a:endParaRPr b="1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"/>
          <p:cNvSpPr/>
          <p:nvPr/>
        </p:nvSpPr>
        <p:spPr>
          <a:xfrm>
            <a:off x="6783570" y="1488484"/>
            <a:ext cx="5205969" cy="2123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AutoNum type="arabicPeriod"/>
            </a:pPr>
            <a:r>
              <a:rPr b="0" i="0" lang="ru-RU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Наличие земельных участков для обеспечения кормовой базы и размещения производственно-технической базы: пашни - 220 тыс.га, сенокосов- 510 тыс.га, 745 тыс.га  пастбищных угодий;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AutoNum type="arabicPeriod"/>
            </a:pPr>
            <a:r>
              <a:rPr b="0" i="0" lang="ru-RU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Наличие земельных участков для производства растениеводческой продукции и размещения производственно-технической базы. 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AutoNum type="arabicPeriod"/>
            </a:pPr>
            <a:r>
              <a:rPr b="0" i="0" lang="ru-RU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Востребованность продукции. Дефицит молока в УФО - более 1,7 млн.тонн, самообеспеченность менее 90%.   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AutoNum type="arabicPeriod"/>
            </a:pPr>
            <a:r>
              <a:rPr b="0" i="0" lang="ru-RU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Производство молока в сельхозорганизациях составляет 29% от объема в хозяйствах всех категорий;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AutoNum type="arabicPeriod"/>
            </a:pPr>
            <a:r>
              <a:rPr b="0" i="0" lang="ru-RU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Ввоз молока и молокопродуктов в Курганскую область  составляет 48,1 тыс. тонн;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AutoNum type="arabicPeriod"/>
            </a:pPr>
            <a:r>
              <a:rPr b="0" i="0" lang="ru-RU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Наличие крупных организаций молокоперерабатывающей отрасли </a:t>
            </a:r>
            <a:endParaRPr/>
          </a:p>
        </p:txBody>
      </p:sp>
      <p:sp>
        <p:nvSpPr>
          <p:cNvPr id="110" name="Google Shape;110;p1"/>
          <p:cNvSpPr/>
          <p:nvPr/>
        </p:nvSpPr>
        <p:spPr>
          <a:xfrm>
            <a:off x="118343" y="1956128"/>
            <a:ext cx="477889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ru-RU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Суть проекта - Производство высокосортного сырого молока, а также побочных продуктов (говядины, продукции растениеводства).</a:t>
            </a:r>
            <a:endParaRPr/>
          </a:p>
        </p:txBody>
      </p:sp>
      <p:graphicFrame>
        <p:nvGraphicFramePr>
          <p:cNvPr id="111" name="Google Shape;111;p1"/>
          <p:cNvGraphicFramePr/>
          <p:nvPr/>
        </p:nvGraphicFramePr>
        <p:xfrm>
          <a:off x="118343" y="1087669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{D17A3C6C-AA38-4BEF-9A2A-9D66ABB11FF6}</a:tableStyleId>
              </a:tblPr>
              <a:tblGrid>
                <a:gridCol w="2966725"/>
                <a:gridCol w="2967350"/>
              </a:tblGrid>
              <a:tr h="254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600" u="none" cap="none" strike="noStrike">
                          <a:solidFill>
                            <a:schemeClr val="dk1"/>
                          </a:solidFill>
                        </a:rPr>
                        <a:t>Объем инвестиций</a:t>
                      </a:r>
                      <a:endParaRPr b="0" sz="16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2000" u="none" cap="none" strike="noStrike">
                          <a:solidFill>
                            <a:schemeClr val="dk1"/>
                          </a:solidFill>
                        </a:rPr>
                        <a:t>3500 млн .руб.</a:t>
                      </a:r>
                      <a:endParaRPr b="1" sz="20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BBD6EE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600" u="none" cap="none" strike="noStrike">
                          <a:solidFill>
                            <a:schemeClr val="dk1"/>
                          </a:solidFill>
                        </a:rPr>
                        <a:t>Срок окупаемости</a:t>
                      </a:r>
                      <a:endParaRPr b="0" sz="16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800" u="none" cap="none" strike="noStrike">
                          <a:solidFill>
                            <a:schemeClr val="dk1"/>
                          </a:solidFill>
                        </a:rPr>
                        <a:t>8 лет</a:t>
                      </a:r>
                      <a:endParaRPr b="1" sz="20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BBD6EE"/>
                    </a:solidFill>
                  </a:tcPr>
                </a:tc>
              </a:tr>
            </a:tbl>
          </a:graphicData>
        </a:graphic>
      </p:graphicFrame>
      <p:sp>
        <p:nvSpPr>
          <p:cNvPr id="112" name="Google Shape;112;p1"/>
          <p:cNvSpPr/>
          <p:nvPr/>
        </p:nvSpPr>
        <p:spPr>
          <a:xfrm>
            <a:off x="8288344" y="5119509"/>
            <a:ext cx="266964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ПОТРЕБИТЕЛЬСКИЙ СЕГМЕНТ</a:t>
            </a:r>
            <a:endParaRPr b="1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0"/>
          <p:cNvSpPr/>
          <p:nvPr/>
        </p:nvSpPr>
        <p:spPr>
          <a:xfrm>
            <a:off x="44145" y="3242"/>
            <a:ext cx="3960328" cy="1060774"/>
          </a:xfrm>
          <a:custGeom>
            <a:rect b="b" l="l" r="r" t="t"/>
            <a:pathLst>
              <a:path extrusionOk="0" h="1216025" w="4775200">
                <a:moveTo>
                  <a:pt x="783162" y="0"/>
                </a:moveTo>
                <a:lnTo>
                  <a:pt x="464165" y="1771"/>
                </a:lnTo>
                <a:lnTo>
                  <a:pt x="0" y="288671"/>
                </a:lnTo>
                <a:lnTo>
                  <a:pt x="0" y="519810"/>
                </a:lnTo>
                <a:lnTo>
                  <a:pt x="829003" y="1215918"/>
                </a:lnTo>
                <a:lnTo>
                  <a:pt x="4774971" y="1201813"/>
                </a:lnTo>
                <a:lnTo>
                  <a:pt x="1663091" y="731625"/>
                </a:lnTo>
                <a:lnTo>
                  <a:pt x="783162" y="0"/>
                </a:lnTo>
                <a:close/>
              </a:path>
            </a:pathLst>
          </a:custGeom>
          <a:solidFill>
            <a:srgbClr val="52A138"/>
          </a:solidFill>
          <a:ln cap="flat" cmpd="sng" w="9525">
            <a:solidFill>
              <a:srgbClr val="52A138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27">
              <a:solidFill>
                <a:srgbClr val="ED523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0"/>
          <p:cNvSpPr/>
          <p:nvPr/>
        </p:nvSpPr>
        <p:spPr>
          <a:xfrm>
            <a:off x="0" y="-132"/>
            <a:ext cx="1106032" cy="438272"/>
          </a:xfrm>
          <a:custGeom>
            <a:rect b="b" l="l" r="r" t="t"/>
            <a:pathLst>
              <a:path extrusionOk="0" h="454025" w="1056640">
                <a:moveTo>
                  <a:pt x="507743" y="0"/>
                </a:moveTo>
                <a:lnTo>
                  <a:pt x="0" y="1197"/>
                </a:lnTo>
                <a:lnTo>
                  <a:pt x="0" y="453595"/>
                </a:lnTo>
                <a:lnTo>
                  <a:pt x="1056614" y="453595"/>
                </a:lnTo>
                <a:lnTo>
                  <a:pt x="507743" y="0"/>
                </a:lnTo>
                <a:close/>
              </a:path>
            </a:pathLst>
          </a:custGeom>
          <a:solidFill>
            <a:srgbClr val="C2C5BE"/>
          </a:solidFill>
          <a:ln cap="flat" cmpd="sng" w="9525">
            <a:solidFill>
              <a:srgbClr val="C2C5BE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2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44" name="Google Shape;244;p10"/>
          <p:cNvGraphicFramePr/>
          <p:nvPr/>
        </p:nvGraphicFramePr>
        <p:xfrm>
          <a:off x="5741796" y="21900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{1C42A799-75BD-4624-B3DA-45B9BB536C25}</a:tableStyleId>
              </a:tblPr>
              <a:tblGrid>
                <a:gridCol w="2046250"/>
                <a:gridCol w="4011300"/>
              </a:tblGrid>
              <a:tr h="225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Площадь площадки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t/>
                      </a:r>
                      <a:endParaRPr b="1" sz="9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28 га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Наличие участка для заготовки кормов 5000 га</a:t>
                      </a:r>
                      <a:endParaRPr b="0" i="0" sz="9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182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u="none" cap="none" strike="noStrike"/>
                        <a:t>Кадастровый номер участка/квартала  </a:t>
                      </a:r>
                      <a:endParaRPr b="1" sz="9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45:17:031801</a:t>
                      </a:r>
                      <a:endParaRPr sz="9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1735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Собственник </a:t>
                      </a:r>
                      <a:endParaRPr b="1" sz="9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Сохликов Эдуард Михайлович</a:t>
                      </a:r>
                      <a:endParaRPr b="0" i="0" sz="9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182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Категория земель</a:t>
                      </a:r>
                      <a:endParaRPr b="1" sz="9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Земли населенных пунктов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250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u="none" cap="none" strike="noStrike"/>
                        <a:t>Основные виды разрешенного использования</a:t>
                      </a:r>
                      <a:endParaRPr b="1" sz="9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Сельскохозяйственное использование (СХ -1)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t/>
                      </a:r>
                      <a:endParaRPr sz="9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11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Электроснабжение</a:t>
                      </a:r>
                      <a:endParaRPr b="1" sz="9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От действующей ТП-10/0,4 кВ  50 метров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169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Газоснабжение</a:t>
                      </a:r>
                      <a:endParaRPr b="1" sz="9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Действующий газопровод расположен на расстоянии 6 км (с. Субботино)</a:t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416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u="none" cap="none" strike="noStrike"/>
                        <a:t>Водоснабжение </a:t>
                      </a:r>
                      <a:endParaRPr b="1" sz="9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250" marB="0" marR="8250" marL="8250"/>
                </a:tc>
                <a:tc>
                  <a:txBody>
                    <a:bodyPr/>
                    <a:lstStyle/>
                    <a:p>
                      <a:pPr indent="-228600" lvl="0" marL="22860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AutoNum type="arabicParenR"/>
                      </a:pPr>
                      <a:r>
                        <a:rPr lang="ru-RU" sz="900" u="none" cap="none" strike="noStrike"/>
                        <a:t>Действующий водопровод расположен на расстоянии 400 м от участка</a:t>
                      </a:r>
                      <a:endParaRPr/>
                    </a:p>
                    <a:p>
                      <a:pPr indent="-228600" lvl="0" marL="22860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AutoNum type="arabicParenR"/>
                      </a:pPr>
                      <a:r>
                        <a:rPr lang="ru-RU" sz="900" u="none" cap="none" strike="noStrike"/>
                        <a:t>Возможность организации артезианской скважины. Точную информацию о количестве и качестве подземных вод можно получить только по результатам геологоразведочных работ. </a:t>
                      </a:r>
                      <a:endParaRPr sz="900" u="none" cap="none" strike="noStrike"/>
                    </a:p>
                    <a:p>
                      <a:pPr indent="-171450" lvl="0" marL="22860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250" marB="0" marR="8250" marL="8250"/>
                </a:tc>
              </a:tr>
              <a:tr h="180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Подъездные пути</a:t>
                      </a:r>
                      <a:endParaRPr b="1" sz="9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Обеспечены грунтовым покрытием</a:t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319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Механизм предоставления инвестиционной площадки</a:t>
                      </a:r>
                      <a:endParaRPr b="1" sz="9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Продажа. Договорная цена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t/>
                      </a:r>
                      <a:endParaRPr sz="9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319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Наличие объектов недвижимости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t/>
                      </a:r>
                      <a:endParaRPr b="1" sz="9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Здание площадью 1296 кв.м., бетон.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Площадь прилегающего участка 25 га.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t/>
                      </a:r>
                      <a:endParaRPr sz="9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</a:tbl>
          </a:graphicData>
        </a:graphic>
      </p:graphicFrame>
      <p:sp>
        <p:nvSpPr>
          <p:cNvPr id="245" name="Google Shape;245;p10"/>
          <p:cNvSpPr/>
          <p:nvPr/>
        </p:nvSpPr>
        <p:spPr>
          <a:xfrm>
            <a:off x="851188" y="5774632"/>
            <a:ext cx="23756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6" name="Google Shape;24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8166" y="1535576"/>
            <a:ext cx="5261946" cy="2880308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sp>
        <p:nvSpPr>
          <p:cNvPr id="247" name="Google Shape;247;p10"/>
          <p:cNvSpPr/>
          <p:nvPr/>
        </p:nvSpPr>
        <p:spPr>
          <a:xfrm>
            <a:off x="168166" y="560092"/>
            <a:ext cx="5449609" cy="660441"/>
          </a:xfrm>
          <a:custGeom>
            <a:rect b="b" l="l" r="r" t="t"/>
            <a:pathLst>
              <a:path extrusionOk="0" h="746760" w="9635490">
                <a:moveTo>
                  <a:pt x="9635382" y="0"/>
                </a:moveTo>
                <a:lnTo>
                  <a:pt x="0" y="0"/>
                </a:lnTo>
                <a:lnTo>
                  <a:pt x="904855" y="744354"/>
                </a:lnTo>
                <a:lnTo>
                  <a:pt x="9635382" y="746522"/>
                </a:lnTo>
                <a:lnTo>
                  <a:pt x="9635382" y="0"/>
                </a:lnTo>
                <a:close/>
              </a:path>
            </a:pathLst>
          </a:custGeom>
          <a:solidFill>
            <a:srgbClr val="1F386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4"/>
              <a:buFont typeface="Calibri"/>
              <a:buNone/>
            </a:pPr>
            <a:r>
              <a:t/>
            </a:r>
            <a:endParaRPr b="0" i="0" sz="1904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0"/>
          <p:cNvSpPr txBox="1"/>
          <p:nvPr/>
        </p:nvSpPr>
        <p:spPr>
          <a:xfrm>
            <a:off x="751152" y="645374"/>
            <a:ext cx="3755733" cy="489876"/>
          </a:xfrm>
          <a:prstGeom prst="rect">
            <a:avLst/>
          </a:prstGeom>
          <a:noFill/>
          <a:ln>
            <a:noFill/>
          </a:ln>
        </p:spPr>
        <p:txBody>
          <a:bodyPr anchorCtr="0" anchor="t" bIns="40800" lIns="81650" spcFirstLastPara="1" rIns="81650" wrap="square" tIns="40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КУРГАНСКАЯ ОБЛАСТЬ, САФАКУЛЕВСКИЙ РАЙОН,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Д. БУГУЙ</a:t>
            </a:r>
            <a:endParaRPr b="1"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0"/>
          <p:cNvSpPr txBox="1"/>
          <p:nvPr/>
        </p:nvSpPr>
        <p:spPr>
          <a:xfrm>
            <a:off x="1020232" y="56481"/>
            <a:ext cx="4909277" cy="4635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425">
            <a:spAutoFit/>
          </a:bodyPr>
          <a:lstStyle/>
          <a:p>
            <a:pPr indent="0" lvl="0" marL="12186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1F4E79"/>
                </a:solidFill>
                <a:latin typeface="Arial"/>
                <a:ea typeface="Arial"/>
                <a:cs typeface="Arial"/>
                <a:sym typeface="Arial"/>
              </a:rPr>
              <a:t>ИНВЕСТИЦИОННАЯ ПЛОЩАДКА </a:t>
            </a:r>
            <a:endParaRPr b="1" sz="1400">
              <a:solidFill>
                <a:srgbClr val="1F4E7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186" marR="0" rtl="0" algn="ctr">
              <a:spcBef>
                <a:spcPts val="132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1F4E79"/>
                </a:solidFill>
                <a:latin typeface="Arial"/>
                <a:ea typeface="Arial"/>
                <a:cs typeface="Arial"/>
                <a:sym typeface="Arial"/>
              </a:rPr>
              <a:t>под размещение животноводческой фермы</a:t>
            </a:r>
            <a:endParaRPr sz="1400">
              <a:solidFill>
                <a:srgbClr val="1F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0"/>
          <p:cNvSpPr/>
          <p:nvPr/>
        </p:nvSpPr>
        <p:spPr>
          <a:xfrm>
            <a:off x="5707280" y="3937820"/>
            <a:ext cx="5708072" cy="2550848"/>
          </a:xfrm>
          <a:prstGeom prst="rect">
            <a:avLst/>
          </a:prstGeom>
          <a:noFill/>
          <a:ln>
            <a:noFill/>
          </a:ln>
        </p:spPr>
        <p:txBody>
          <a:bodyPr anchorCtr="0" anchor="t" bIns="41475" lIns="82950" spcFirstLastPara="1" rIns="82950" wrap="square" tIns="41475">
            <a:spAutoFit/>
          </a:bodyPr>
          <a:lstStyle/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Предоставление земельного участка без проведения торгов.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 рамках мероприятий программы поддержки начинающих фермеров возможно получить грант в размере до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5,0 млн. рублей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на условиях 10% долевого финансирования целевых расходов за счет собственных средств крестьянского (фермерского) хозяйства.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Возмещение до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50 %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затрат на приобретение оборудования для животноводства при строительстве молочно-товарной фермы до 400 голов коров но не более 30 млн. руб.;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Субсидирование до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25 %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затрат на строительство молочных комплексов  от 400 голов коров;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Возмещение до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65 %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затрат, понесенных в связи с приобретением молодняка сельскохозяйственных животных;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Получение льготных краткосрочных кредитов до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5%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направленных на развитие отрасли животноводства по следующим направлениям: на приобретение молодняка сельскохозяйственных животных, кормов, ветеринарных препаратов.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Возмещение части затрат на 1 килограмм реализованного и (или) отгруженного на собственную переработку коровьего молока;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Субсидии на техническое перевооружение производства сельскохозяйственных товаропроизводителей в рамках приоритетных отраслей животноводства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40%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на кормозаготовительную технику и оборудование, оборудование для ферм 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Субсидирование на приобретение не племенного скота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60 %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от стоимости, при приобретении от 20 голов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16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16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07074" y="4329579"/>
            <a:ext cx="3172812" cy="2379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166" y="3456709"/>
            <a:ext cx="2439359" cy="3252478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1"/>
          <p:cNvSpPr/>
          <p:nvPr/>
        </p:nvSpPr>
        <p:spPr>
          <a:xfrm>
            <a:off x="44145" y="3242"/>
            <a:ext cx="3960328" cy="1060774"/>
          </a:xfrm>
          <a:custGeom>
            <a:rect b="b" l="l" r="r" t="t"/>
            <a:pathLst>
              <a:path extrusionOk="0" h="1216025" w="4775200">
                <a:moveTo>
                  <a:pt x="783162" y="0"/>
                </a:moveTo>
                <a:lnTo>
                  <a:pt x="464165" y="1771"/>
                </a:lnTo>
                <a:lnTo>
                  <a:pt x="0" y="288671"/>
                </a:lnTo>
                <a:lnTo>
                  <a:pt x="0" y="519810"/>
                </a:lnTo>
                <a:lnTo>
                  <a:pt x="829003" y="1215918"/>
                </a:lnTo>
                <a:lnTo>
                  <a:pt x="4774971" y="1201813"/>
                </a:lnTo>
                <a:lnTo>
                  <a:pt x="1663091" y="731625"/>
                </a:lnTo>
                <a:lnTo>
                  <a:pt x="783162" y="0"/>
                </a:lnTo>
                <a:close/>
              </a:path>
            </a:pathLst>
          </a:custGeom>
          <a:solidFill>
            <a:srgbClr val="52A138"/>
          </a:solidFill>
          <a:ln cap="flat" cmpd="sng" w="9525">
            <a:solidFill>
              <a:srgbClr val="52A138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27">
              <a:solidFill>
                <a:srgbClr val="ED523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1"/>
          <p:cNvSpPr/>
          <p:nvPr/>
        </p:nvSpPr>
        <p:spPr>
          <a:xfrm>
            <a:off x="0" y="-132"/>
            <a:ext cx="1106032" cy="438272"/>
          </a:xfrm>
          <a:custGeom>
            <a:rect b="b" l="l" r="r" t="t"/>
            <a:pathLst>
              <a:path extrusionOk="0" h="454025" w="1056640">
                <a:moveTo>
                  <a:pt x="507743" y="0"/>
                </a:moveTo>
                <a:lnTo>
                  <a:pt x="0" y="1197"/>
                </a:lnTo>
                <a:lnTo>
                  <a:pt x="0" y="453595"/>
                </a:lnTo>
                <a:lnTo>
                  <a:pt x="1056614" y="453595"/>
                </a:lnTo>
                <a:lnTo>
                  <a:pt x="507743" y="0"/>
                </a:lnTo>
                <a:close/>
              </a:path>
            </a:pathLst>
          </a:custGeom>
          <a:solidFill>
            <a:srgbClr val="C2C5BE"/>
          </a:solidFill>
          <a:ln cap="flat" cmpd="sng" w="9525">
            <a:solidFill>
              <a:srgbClr val="C2C5BE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2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11"/>
          <p:cNvSpPr/>
          <p:nvPr/>
        </p:nvSpPr>
        <p:spPr>
          <a:xfrm>
            <a:off x="851188" y="5774632"/>
            <a:ext cx="23756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1"/>
          <p:cNvSpPr/>
          <p:nvPr/>
        </p:nvSpPr>
        <p:spPr>
          <a:xfrm>
            <a:off x="168166" y="560092"/>
            <a:ext cx="5449609" cy="660441"/>
          </a:xfrm>
          <a:custGeom>
            <a:rect b="b" l="l" r="r" t="t"/>
            <a:pathLst>
              <a:path extrusionOk="0" h="746760" w="9635490">
                <a:moveTo>
                  <a:pt x="9635382" y="0"/>
                </a:moveTo>
                <a:lnTo>
                  <a:pt x="0" y="0"/>
                </a:lnTo>
                <a:lnTo>
                  <a:pt x="904855" y="744354"/>
                </a:lnTo>
                <a:lnTo>
                  <a:pt x="9635382" y="746522"/>
                </a:lnTo>
                <a:lnTo>
                  <a:pt x="9635382" y="0"/>
                </a:lnTo>
                <a:close/>
              </a:path>
            </a:pathLst>
          </a:custGeom>
          <a:solidFill>
            <a:srgbClr val="1F386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4"/>
              <a:buFont typeface="Calibri"/>
              <a:buNone/>
            </a:pPr>
            <a:r>
              <a:t/>
            </a:r>
            <a:endParaRPr b="0" i="0" sz="1904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1"/>
          <p:cNvSpPr txBox="1"/>
          <p:nvPr/>
        </p:nvSpPr>
        <p:spPr>
          <a:xfrm>
            <a:off x="751151" y="731986"/>
            <a:ext cx="4744773" cy="316651"/>
          </a:xfrm>
          <a:prstGeom prst="rect">
            <a:avLst/>
          </a:prstGeom>
          <a:noFill/>
          <a:ln>
            <a:noFill/>
          </a:ln>
        </p:spPr>
        <p:txBody>
          <a:bodyPr anchorCtr="0" anchor="t" bIns="40800" lIns="81650" spcFirstLastPara="1" rIns="81650" wrap="square" tIns="40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КУРГАНСКАЯ ОБЛАСТЬ, САФАКУЛЕВСКИЙ РАЙОН</a:t>
            </a:r>
            <a:endParaRPr b="1"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1"/>
          <p:cNvSpPr txBox="1"/>
          <p:nvPr/>
        </p:nvSpPr>
        <p:spPr>
          <a:xfrm>
            <a:off x="1020232" y="102977"/>
            <a:ext cx="4909277" cy="2320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425">
            <a:spAutoFit/>
          </a:bodyPr>
          <a:lstStyle/>
          <a:p>
            <a:pPr indent="0" lvl="0" marL="12186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1F4E79"/>
                </a:solidFill>
                <a:latin typeface="Arial"/>
                <a:ea typeface="Arial"/>
                <a:cs typeface="Arial"/>
                <a:sym typeface="Arial"/>
              </a:rPr>
              <a:t>НЕИСПОЛЬЗУЕМЫЕ ЗЕМЕЛЬНЫЕ УЧАСТКИ</a:t>
            </a:r>
            <a:endParaRPr sz="1400">
              <a:solidFill>
                <a:srgbClr val="1F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p11"/>
          <p:cNvPicPr preferRelativeResize="0"/>
          <p:nvPr/>
        </p:nvPicPr>
        <p:blipFill rotWithShape="1">
          <a:blip r:embed="rId5">
            <a:alphaModFix/>
          </a:blip>
          <a:srcRect b="9215" l="21909" r="33151" t="24131"/>
          <a:stretch/>
        </p:blipFill>
        <p:spPr>
          <a:xfrm>
            <a:off x="168166" y="1382350"/>
            <a:ext cx="3670409" cy="3062221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1"/>
          <p:cNvSpPr txBox="1"/>
          <p:nvPr/>
        </p:nvSpPr>
        <p:spPr>
          <a:xfrm>
            <a:off x="1299434" y="3962400"/>
            <a:ext cx="238078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невостребованные земельные доли</a:t>
            </a:r>
            <a:endParaRPr i="1"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6" name="Google Shape;266;p11"/>
          <p:cNvCxnSpPr/>
          <p:nvPr/>
        </p:nvCxnSpPr>
        <p:spPr>
          <a:xfrm rot="10800000">
            <a:off x="2024309" y="3456709"/>
            <a:ext cx="290266" cy="505691"/>
          </a:xfrm>
          <a:prstGeom prst="straightConnector1">
            <a:avLst/>
          </a:prstGeom>
          <a:noFill/>
          <a:ln cap="flat" cmpd="sng" w="9525">
            <a:solidFill>
              <a:srgbClr val="002060"/>
            </a:solidFill>
            <a:prstDash val="solid"/>
            <a:miter lim="800000"/>
            <a:headEnd len="sm" w="sm" type="none"/>
            <a:tailEnd len="med" w="med" type="stealth"/>
          </a:ln>
        </p:spPr>
      </p:cxnSp>
      <p:sp>
        <p:nvSpPr>
          <p:cNvPr id="267" name="Google Shape;267;p11"/>
          <p:cNvSpPr txBox="1"/>
          <p:nvPr/>
        </p:nvSpPr>
        <p:spPr>
          <a:xfrm>
            <a:off x="1905369" y="1868329"/>
            <a:ext cx="1741182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фонд перераспределения</a:t>
            </a:r>
            <a:endParaRPr i="1"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8" name="Google Shape;268;p11"/>
          <p:cNvCxnSpPr/>
          <p:nvPr/>
        </p:nvCxnSpPr>
        <p:spPr>
          <a:xfrm flipH="1">
            <a:off x="2457450" y="2114550"/>
            <a:ext cx="299248" cy="266700"/>
          </a:xfrm>
          <a:prstGeom prst="straightConnector1">
            <a:avLst/>
          </a:prstGeom>
          <a:noFill/>
          <a:ln cap="flat" cmpd="sng" w="9525">
            <a:solidFill>
              <a:srgbClr val="002060"/>
            </a:solidFill>
            <a:prstDash val="solid"/>
            <a:miter lim="800000"/>
            <a:headEnd len="sm" w="sm" type="none"/>
            <a:tailEnd len="med" w="med" type="stealth"/>
          </a:ln>
        </p:spPr>
      </p:cxnSp>
      <p:graphicFrame>
        <p:nvGraphicFramePr>
          <p:cNvPr id="269" name="Google Shape;269;p11"/>
          <p:cNvGraphicFramePr/>
          <p:nvPr/>
        </p:nvGraphicFramePr>
        <p:xfrm>
          <a:off x="5779886" y="49551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{682AD5FA-5E19-4AB6-A9EA-E753A7B3DCD6}</a:tableStyleId>
              </a:tblPr>
              <a:tblGrid>
                <a:gridCol w="2674475"/>
                <a:gridCol w="3195475"/>
              </a:tblGrid>
              <a:tr h="276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Кадастровый номер земельного участка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45:17:030302:382, 45:17:030302 и  45:17:030303 в границах землепользования бывшего СПК «Надеждинский»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276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Площадь земельного участка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Пашня - 1 тыс. га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 тыс. га – невостребованные земельные доли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(</a:t>
                      </a:r>
                      <a:r>
                        <a:rPr b="0" i="0" lang="ru-RU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удаленность от производственной площадки 13 км)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179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Собственник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Земли государственной собственности из фонда перераспределения Сафакулевского района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179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Категория земель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Земли сельскохозяйственного назначения</a:t>
                      </a:r>
                      <a:endParaRPr/>
                    </a:p>
                  </a:txBody>
                  <a:tcPr marT="41475" marB="41475" marR="82950" marL="82950"/>
                </a:tc>
              </a:tr>
              <a:tr h="276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Разрешенное использование земельного участка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Для сельскохозяйственного использования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t/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276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Стоимость аренды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266 руб. за 1 га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297825">
                <a:tc>
                  <a:txBody>
                    <a:bodyPr/>
                    <a:lstStyle/>
                    <a:p>
                      <a:pPr indent="85725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Цена продажи</a:t>
                      </a:r>
                      <a:endParaRPr b="0" sz="1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  <a:tc>
                  <a:txBody>
                    <a:bodyPr/>
                    <a:lstStyle/>
                    <a:p>
                      <a:pPr indent="0" lvl="0" marL="85725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Невостребованные земельные доли – 15 - 50 тыс. руб. за участок.</a:t>
                      </a:r>
                      <a:endParaRPr b="0" sz="1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</a:tr>
              <a:tr h="142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Показатель почвенного плодородия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85725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0,68</a:t>
                      </a:r>
                      <a:endParaRPr b="0" sz="1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</a:tr>
              <a:tr h="414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Урожайность, ц/га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85725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Зерновые, зернобобовые - 16,36 ц/га</a:t>
                      </a:r>
                      <a:endParaRPr/>
                    </a:p>
                    <a:p>
                      <a:pPr indent="0" lvl="0" marL="85725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Кукуруза - 130 ц/га</a:t>
                      </a:r>
                      <a:endParaRPr/>
                    </a:p>
                  </a:txBody>
                  <a:tcPr marT="7500" marB="0" marR="7500" marL="7500"/>
                </a:tc>
              </a:tr>
              <a:tr h="179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Последний год использования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2000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179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Механизм предоставления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Из земель невостребованных земельных долей - только через торги (аукционы). Начальная цена приобретения земельного участка через торги 2000 и более рублей за 1 га.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2"/>
          <p:cNvSpPr/>
          <p:nvPr/>
        </p:nvSpPr>
        <p:spPr>
          <a:xfrm>
            <a:off x="44145" y="3242"/>
            <a:ext cx="3960328" cy="1060774"/>
          </a:xfrm>
          <a:custGeom>
            <a:rect b="b" l="l" r="r" t="t"/>
            <a:pathLst>
              <a:path extrusionOk="0" h="1216025" w="4775200">
                <a:moveTo>
                  <a:pt x="783162" y="0"/>
                </a:moveTo>
                <a:lnTo>
                  <a:pt x="464165" y="1771"/>
                </a:lnTo>
                <a:lnTo>
                  <a:pt x="0" y="288671"/>
                </a:lnTo>
                <a:lnTo>
                  <a:pt x="0" y="519810"/>
                </a:lnTo>
                <a:lnTo>
                  <a:pt x="829003" y="1215918"/>
                </a:lnTo>
                <a:lnTo>
                  <a:pt x="4774971" y="1201813"/>
                </a:lnTo>
                <a:lnTo>
                  <a:pt x="1663091" y="731625"/>
                </a:lnTo>
                <a:lnTo>
                  <a:pt x="783162" y="0"/>
                </a:lnTo>
                <a:close/>
              </a:path>
            </a:pathLst>
          </a:custGeom>
          <a:solidFill>
            <a:srgbClr val="52A138"/>
          </a:solidFill>
          <a:ln cap="flat" cmpd="sng" w="9525">
            <a:solidFill>
              <a:srgbClr val="52A138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27">
              <a:solidFill>
                <a:srgbClr val="ED523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2"/>
          <p:cNvSpPr/>
          <p:nvPr/>
        </p:nvSpPr>
        <p:spPr>
          <a:xfrm>
            <a:off x="0" y="-132"/>
            <a:ext cx="1106032" cy="438272"/>
          </a:xfrm>
          <a:custGeom>
            <a:rect b="b" l="l" r="r" t="t"/>
            <a:pathLst>
              <a:path extrusionOk="0" h="454025" w="1056640">
                <a:moveTo>
                  <a:pt x="507743" y="0"/>
                </a:moveTo>
                <a:lnTo>
                  <a:pt x="0" y="1197"/>
                </a:lnTo>
                <a:lnTo>
                  <a:pt x="0" y="453595"/>
                </a:lnTo>
                <a:lnTo>
                  <a:pt x="1056614" y="453595"/>
                </a:lnTo>
                <a:lnTo>
                  <a:pt x="507743" y="0"/>
                </a:lnTo>
                <a:close/>
              </a:path>
            </a:pathLst>
          </a:custGeom>
          <a:solidFill>
            <a:srgbClr val="C2C5BE"/>
          </a:solidFill>
          <a:ln cap="flat" cmpd="sng" w="9525">
            <a:solidFill>
              <a:srgbClr val="C2C5BE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2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2"/>
          <p:cNvSpPr/>
          <p:nvPr/>
        </p:nvSpPr>
        <p:spPr>
          <a:xfrm>
            <a:off x="851188" y="5774632"/>
            <a:ext cx="23756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12"/>
          <p:cNvSpPr/>
          <p:nvPr/>
        </p:nvSpPr>
        <p:spPr>
          <a:xfrm>
            <a:off x="168166" y="560092"/>
            <a:ext cx="5449609" cy="660441"/>
          </a:xfrm>
          <a:custGeom>
            <a:rect b="b" l="l" r="r" t="t"/>
            <a:pathLst>
              <a:path extrusionOk="0" h="746760" w="9635490">
                <a:moveTo>
                  <a:pt x="9635382" y="0"/>
                </a:moveTo>
                <a:lnTo>
                  <a:pt x="0" y="0"/>
                </a:lnTo>
                <a:lnTo>
                  <a:pt x="904855" y="744354"/>
                </a:lnTo>
                <a:lnTo>
                  <a:pt x="9635382" y="746522"/>
                </a:lnTo>
                <a:lnTo>
                  <a:pt x="9635382" y="0"/>
                </a:lnTo>
                <a:close/>
              </a:path>
            </a:pathLst>
          </a:custGeom>
          <a:solidFill>
            <a:srgbClr val="1F386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4"/>
              <a:buFont typeface="Calibri"/>
              <a:buNone/>
            </a:pPr>
            <a:r>
              <a:t/>
            </a:r>
            <a:endParaRPr b="0" i="0" sz="1904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12"/>
          <p:cNvSpPr txBox="1"/>
          <p:nvPr/>
        </p:nvSpPr>
        <p:spPr>
          <a:xfrm>
            <a:off x="751152" y="645374"/>
            <a:ext cx="3755733" cy="489876"/>
          </a:xfrm>
          <a:prstGeom prst="rect">
            <a:avLst/>
          </a:prstGeom>
          <a:noFill/>
          <a:ln>
            <a:noFill/>
          </a:ln>
        </p:spPr>
        <p:txBody>
          <a:bodyPr anchorCtr="0" anchor="t" bIns="40800" lIns="81650" spcFirstLastPara="1" rIns="81650" wrap="square" tIns="40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КУРГАНСКАЯ ОБЛАСТЬ, ШУМИХИНСКИЙ РАЙОН,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с.Большая Рига </a:t>
            </a:r>
            <a:endParaRPr/>
          </a:p>
        </p:txBody>
      </p:sp>
      <p:pic>
        <p:nvPicPr>
          <p:cNvPr id="280" name="Google Shape;280;p12"/>
          <p:cNvPicPr preferRelativeResize="0"/>
          <p:nvPr/>
        </p:nvPicPr>
        <p:blipFill rotWithShape="1">
          <a:blip r:embed="rId3">
            <a:alphaModFix/>
          </a:blip>
          <a:srcRect b="0" l="11277" r="7669" t="23783"/>
          <a:stretch/>
        </p:blipFill>
        <p:spPr>
          <a:xfrm>
            <a:off x="751152" y="1872464"/>
            <a:ext cx="3898907" cy="2353847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graphicFrame>
        <p:nvGraphicFramePr>
          <p:cNvPr id="281" name="Google Shape;281;p12"/>
          <p:cNvGraphicFramePr/>
          <p:nvPr/>
        </p:nvGraphicFramePr>
        <p:xfrm>
          <a:off x="5617775" y="14302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{682AD5FA-5E19-4AB6-A9EA-E753A7B3DCD6}</a:tableStyleId>
              </a:tblPr>
              <a:tblGrid>
                <a:gridCol w="1935275"/>
                <a:gridCol w="4574575"/>
              </a:tblGrid>
              <a:tr h="274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i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Площадь площадки </a:t>
                      </a:r>
                      <a:endParaRPr/>
                    </a:p>
                  </a:txBody>
                  <a:tcPr marT="8250" marB="0" marR="8250" marL="82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Calibri"/>
                        <a:buNone/>
                      </a:pPr>
                      <a:r>
                        <a:rPr b="0" i="0" lang="ru-RU" sz="105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 га</a:t>
                      </a:r>
                      <a:endParaRPr/>
                    </a:p>
                  </a:txBody>
                  <a:tcPr marT="8250" marB="0" marR="8250" marL="82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0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i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Кадастровый номер участка/квартала  </a:t>
                      </a:r>
                      <a:endParaRPr/>
                    </a:p>
                  </a:txBody>
                  <a:tcPr marT="8250" marB="0" marR="8250" marL="82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Calibri"/>
                        <a:buNone/>
                      </a:pPr>
                      <a:r>
                        <a:rPr b="0" i="0" lang="ru-RU" sz="105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45:22:020205 – строительство фермы участок не межеван 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Calibri"/>
                        <a:buNone/>
                      </a:pPr>
                      <a:r>
                        <a:rPr b="0" i="0" lang="ru-RU" sz="105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45:22:020101 -  земли с\х назначения участок не межеван </a:t>
                      </a:r>
                      <a:endParaRPr/>
                    </a:p>
                  </a:txBody>
                  <a:tcPr marT="8250" marB="0" marR="8250" marL="82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7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i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Собственник </a:t>
                      </a:r>
                      <a:endParaRPr/>
                    </a:p>
                  </a:txBody>
                  <a:tcPr marT="8250" marB="0" marR="8250" marL="82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Calibri"/>
                        <a:buNone/>
                      </a:pPr>
                      <a:r>
                        <a:rPr b="0" i="0" lang="ru-RU" sz="105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Рижский сельский совет </a:t>
                      </a:r>
                      <a:endParaRPr/>
                    </a:p>
                  </a:txBody>
                  <a:tcPr marT="8250" marB="0" marR="8250" marL="82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7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i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Категория земель</a:t>
                      </a:r>
                      <a:endParaRPr/>
                    </a:p>
                  </a:txBody>
                  <a:tcPr marT="8250" marB="0" marR="8250" marL="82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Calibri"/>
                        <a:buNone/>
                      </a:pPr>
                      <a:r>
                        <a:rPr b="0" i="0" lang="ru-RU" sz="105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Земли населенных пунктов </a:t>
                      </a:r>
                      <a:endParaRPr/>
                    </a:p>
                  </a:txBody>
                  <a:tcPr marT="8250" marB="0" marR="8250" marL="82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6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1" i="0" lang="ru-RU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Основные виды разрешенного использования</a:t>
                      </a:r>
                      <a:endParaRPr b="1" i="0" sz="1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250" marB="0" marR="8250" marL="82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Calibri"/>
                        <a:buNone/>
                      </a:pPr>
                      <a:r>
                        <a:rPr b="0" i="0" lang="ru-RU" sz="105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Для с\х производства</a:t>
                      </a:r>
                      <a:endParaRPr/>
                    </a:p>
                  </a:txBody>
                  <a:tcPr marT="8250" marB="0" marR="8250" marL="82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7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i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Электроснабжение</a:t>
                      </a:r>
                      <a:endParaRPr/>
                    </a:p>
                  </a:txBody>
                  <a:tcPr marT="8250" marB="0" marR="8250" marL="82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r>
                        <a:rPr b="0" i="0" lang="ru-RU" sz="105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Есть возможность подключения по договору технического  присоединения на расстоянии 400 метров. </a:t>
                      </a:r>
                      <a:r>
                        <a:rPr b="0" i="0" lang="ru-RU" sz="10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Максимальная (допустимая к подключению) мощность 0,4 МВт</a:t>
                      </a:r>
                      <a:r>
                        <a:rPr b="0" i="0" lang="ru-RU" sz="105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/>
                    </a:p>
                  </a:txBody>
                  <a:tcPr marT="8250" marB="0" marR="8250" marL="82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7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i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Газоснабжение </a:t>
                      </a:r>
                      <a:endParaRPr/>
                    </a:p>
                  </a:txBody>
                  <a:tcPr marT="8250" marB="0" marR="8250" marL="82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r>
                        <a:rPr b="0" i="0" lang="ru-RU" sz="105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0,5 км до ближайшей точки в с. Большая Рига</a:t>
                      </a:r>
                      <a:endParaRPr/>
                    </a:p>
                  </a:txBody>
                  <a:tcPr marT="8250" marB="0" marR="8250" marL="82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4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i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Водоснабжение </a:t>
                      </a:r>
                      <a:endParaRPr/>
                    </a:p>
                  </a:txBody>
                  <a:tcPr marT="8250" marB="0" marR="8250" marL="82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r>
                        <a:rPr b="0" i="0" lang="ru-RU" sz="105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Ранее функционировала глубинная скважина , в настоящее время в заброшенном состоянии. Необходимо предусмотреть глубинную скважину</a:t>
                      </a:r>
                      <a:endParaRPr/>
                    </a:p>
                  </a:txBody>
                  <a:tcPr marT="8250" marB="0" marR="8250" marL="82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i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Водоотведение</a:t>
                      </a:r>
                      <a:endParaRPr/>
                    </a:p>
                  </a:txBody>
                  <a:tcPr marT="8250" marB="0" marR="8250" marL="82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050"/>
                        <a:buFont typeface="Arial"/>
                        <a:buNone/>
                      </a:pPr>
                      <a:r>
                        <a:rPr lang="ru-RU" sz="105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r>
                        <a:rPr lang="ru-RU" sz="105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Необходимо предусмотреть систему водоотведения с использованием септика</a:t>
                      </a:r>
                      <a:endParaRPr b="0" sz="105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250" marB="0" marR="8250" marL="82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7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i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Дороги</a:t>
                      </a:r>
                      <a:endParaRPr/>
                    </a:p>
                  </a:txBody>
                  <a:tcPr marT="8250" marB="0" marR="8250" marL="82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r>
                        <a:rPr lang="ru-RU" sz="105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Асфальтированная дорога </a:t>
                      </a:r>
                      <a:endParaRPr b="0" i="0" sz="105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250" marB="0" marR="8250" marL="82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7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i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СЗЗ</a:t>
                      </a:r>
                      <a:endParaRPr/>
                    </a:p>
                  </a:txBody>
                  <a:tcPr marT="8250" marB="0" marR="8250" marL="82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r>
                        <a:rPr b="0" i="0" lang="ru-RU" sz="105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СЗЗ 300 м </a:t>
                      </a:r>
                      <a:endParaRPr/>
                    </a:p>
                  </a:txBody>
                  <a:tcPr marT="8250" marB="0" marR="8250" marL="82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6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900"/>
                        <a:buFont typeface="Arial"/>
                        <a:buNone/>
                      </a:pPr>
                      <a:r>
                        <a:rPr b="1" lang="ru-RU" sz="900" u="none" cap="none" strike="noStrike">
                          <a:solidFill>
                            <a:srgbClr val="0C0C0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Механизм предоставления инвестиционной площадки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b="0" lang="ru-RU" sz="9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1) Предоставление земельного участка в аренду без проведения торгов в целях реализации масштабных инвестиционных проектов с последующим правом выкупа;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b="0" lang="ru-RU" sz="9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2)Аукцион по аренде/собственности земельных участков</a:t>
                      </a:r>
                      <a:endParaRPr b="0"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82" name="Google Shape;282;p12"/>
          <p:cNvSpPr txBox="1"/>
          <p:nvPr/>
        </p:nvSpPr>
        <p:spPr>
          <a:xfrm>
            <a:off x="1020232" y="56481"/>
            <a:ext cx="4909277" cy="4635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425">
            <a:spAutoFit/>
          </a:bodyPr>
          <a:lstStyle/>
          <a:p>
            <a:pPr indent="0" lvl="0" marL="12186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1F4E79"/>
                </a:solidFill>
                <a:latin typeface="Arial"/>
                <a:ea typeface="Arial"/>
                <a:cs typeface="Arial"/>
                <a:sym typeface="Arial"/>
              </a:rPr>
              <a:t>ИНВЕСТИЦИОННАЯ ПЛОЩАДКА </a:t>
            </a:r>
            <a:endParaRPr b="1" sz="1400">
              <a:solidFill>
                <a:srgbClr val="1F4E7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186" marR="0" rtl="0" algn="ctr">
              <a:spcBef>
                <a:spcPts val="132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1F4E79"/>
                </a:solidFill>
                <a:latin typeface="Arial"/>
                <a:ea typeface="Arial"/>
                <a:cs typeface="Arial"/>
                <a:sym typeface="Arial"/>
              </a:rPr>
              <a:t>под размещение животноводческой фермы</a:t>
            </a:r>
            <a:endParaRPr sz="1400">
              <a:solidFill>
                <a:srgbClr val="1F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2"/>
          <p:cNvSpPr/>
          <p:nvPr/>
        </p:nvSpPr>
        <p:spPr>
          <a:xfrm>
            <a:off x="5707280" y="4065654"/>
            <a:ext cx="5708072" cy="2550848"/>
          </a:xfrm>
          <a:prstGeom prst="rect">
            <a:avLst/>
          </a:prstGeom>
          <a:noFill/>
          <a:ln>
            <a:noFill/>
          </a:ln>
        </p:spPr>
        <p:txBody>
          <a:bodyPr anchorCtr="0" anchor="t" bIns="41475" lIns="82950" spcFirstLastPara="1" rIns="82950" wrap="square" tIns="41475">
            <a:spAutoFit/>
          </a:bodyPr>
          <a:lstStyle/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Предоставление земельного участка без проведения торгов.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 рамках мероприятий программы поддержки начинающих фермеров возможно получить грант в размере до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5,0 млн. рублей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на условиях 10% долевого финансирования целевых расходов за счет собственных средств крестьянского (фермерского) хозяйства.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Возмещение до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50 %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затрат на приобретение оборудования для животноводства при строительстве молочно-товарной фермы до 400 голов коров но не более 30 млн. руб.;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Субсидирование до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25 %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затрат на строительство молочных комплексов  от 400 голов коров;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Возмещение до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65 %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затрат, понесенных в связи с приобретением молодняка сельскохозяйственных животных;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Получение льготных краткосрочных кредитов до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5%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направленных на развитие отрасли животноводства по следующим направлениям: на приобретение молодняка сельскохозяйственных животных, кормов, ветеринарных препаратов.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Возмещение части затрат на 1 килограмм реализованного и (или) отгруженного на собственную переработку коровьего молока;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Субсидии на техническое перевооружение производства сельскохозяйственных товаропроизводителей в рамках приоритетных отраслей животноводства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40%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на кормозаготовительную технику и оборудование, оборудование для ферм 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Субсидирование на приобретение не племенного скота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60 %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от стоимости, при приобретении от 20 голов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16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16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3"/>
          <p:cNvSpPr/>
          <p:nvPr/>
        </p:nvSpPr>
        <p:spPr>
          <a:xfrm>
            <a:off x="44145" y="3242"/>
            <a:ext cx="3960328" cy="1060774"/>
          </a:xfrm>
          <a:custGeom>
            <a:rect b="b" l="l" r="r" t="t"/>
            <a:pathLst>
              <a:path extrusionOk="0" h="1216025" w="4775200">
                <a:moveTo>
                  <a:pt x="783162" y="0"/>
                </a:moveTo>
                <a:lnTo>
                  <a:pt x="464165" y="1771"/>
                </a:lnTo>
                <a:lnTo>
                  <a:pt x="0" y="288671"/>
                </a:lnTo>
                <a:lnTo>
                  <a:pt x="0" y="519810"/>
                </a:lnTo>
                <a:lnTo>
                  <a:pt x="829003" y="1215918"/>
                </a:lnTo>
                <a:lnTo>
                  <a:pt x="4774971" y="1201813"/>
                </a:lnTo>
                <a:lnTo>
                  <a:pt x="1663091" y="731625"/>
                </a:lnTo>
                <a:lnTo>
                  <a:pt x="783162" y="0"/>
                </a:lnTo>
                <a:close/>
              </a:path>
            </a:pathLst>
          </a:custGeom>
          <a:solidFill>
            <a:srgbClr val="52A138"/>
          </a:solidFill>
          <a:ln cap="flat" cmpd="sng" w="9525">
            <a:solidFill>
              <a:srgbClr val="52A138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27">
              <a:solidFill>
                <a:srgbClr val="ED523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13"/>
          <p:cNvSpPr/>
          <p:nvPr/>
        </p:nvSpPr>
        <p:spPr>
          <a:xfrm>
            <a:off x="0" y="-132"/>
            <a:ext cx="1106032" cy="438272"/>
          </a:xfrm>
          <a:custGeom>
            <a:rect b="b" l="l" r="r" t="t"/>
            <a:pathLst>
              <a:path extrusionOk="0" h="454025" w="1056640">
                <a:moveTo>
                  <a:pt x="507743" y="0"/>
                </a:moveTo>
                <a:lnTo>
                  <a:pt x="0" y="1197"/>
                </a:lnTo>
                <a:lnTo>
                  <a:pt x="0" y="453595"/>
                </a:lnTo>
                <a:lnTo>
                  <a:pt x="1056614" y="453595"/>
                </a:lnTo>
                <a:lnTo>
                  <a:pt x="507743" y="0"/>
                </a:lnTo>
                <a:close/>
              </a:path>
            </a:pathLst>
          </a:custGeom>
          <a:solidFill>
            <a:srgbClr val="C2C5BE"/>
          </a:solidFill>
          <a:ln cap="flat" cmpd="sng" w="9525">
            <a:solidFill>
              <a:srgbClr val="C2C5BE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2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3"/>
          <p:cNvSpPr/>
          <p:nvPr/>
        </p:nvSpPr>
        <p:spPr>
          <a:xfrm>
            <a:off x="168166" y="560092"/>
            <a:ext cx="5449609" cy="660441"/>
          </a:xfrm>
          <a:custGeom>
            <a:rect b="b" l="l" r="r" t="t"/>
            <a:pathLst>
              <a:path extrusionOk="0" h="746760" w="9635490">
                <a:moveTo>
                  <a:pt x="9635382" y="0"/>
                </a:moveTo>
                <a:lnTo>
                  <a:pt x="0" y="0"/>
                </a:lnTo>
                <a:lnTo>
                  <a:pt x="904855" y="744354"/>
                </a:lnTo>
                <a:lnTo>
                  <a:pt x="9635382" y="746522"/>
                </a:lnTo>
                <a:lnTo>
                  <a:pt x="9635382" y="0"/>
                </a:lnTo>
                <a:close/>
              </a:path>
            </a:pathLst>
          </a:custGeom>
          <a:solidFill>
            <a:srgbClr val="1F386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4"/>
              <a:buFont typeface="Calibri"/>
              <a:buNone/>
            </a:pPr>
            <a:r>
              <a:t/>
            </a:r>
            <a:endParaRPr b="0" i="0" sz="1904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13"/>
          <p:cNvSpPr txBox="1"/>
          <p:nvPr/>
        </p:nvSpPr>
        <p:spPr>
          <a:xfrm>
            <a:off x="751152" y="694774"/>
            <a:ext cx="4639998" cy="418642"/>
          </a:xfrm>
          <a:prstGeom prst="rect">
            <a:avLst/>
          </a:prstGeom>
          <a:noFill/>
          <a:ln>
            <a:noFill/>
          </a:ln>
        </p:spPr>
        <p:txBody>
          <a:bodyPr anchorCtr="0" anchor="t" bIns="40800" lIns="81650" spcFirstLastPara="1" rIns="81650" wrap="square" tIns="40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КУРГАНСКАЯ ОБЛАСТЬ, ШУМИХИНСКИЙ РАЙОН</a:t>
            </a:r>
            <a:endParaRPr b="1"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3"/>
          <p:cNvSpPr txBox="1"/>
          <p:nvPr/>
        </p:nvSpPr>
        <p:spPr>
          <a:xfrm>
            <a:off x="1020232" y="102977"/>
            <a:ext cx="4909277" cy="2320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425">
            <a:spAutoFit/>
          </a:bodyPr>
          <a:lstStyle/>
          <a:p>
            <a:pPr indent="0" lvl="0" marL="12186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1F4E79"/>
                </a:solidFill>
                <a:latin typeface="Arial"/>
                <a:ea typeface="Arial"/>
                <a:cs typeface="Arial"/>
                <a:sym typeface="Arial"/>
              </a:rPr>
              <a:t>НЕИСПОЛЬЗУЕМЫЕ ЗЕМЕЛЬНЫЕ УЧАСТКИ</a:t>
            </a:r>
            <a:endParaRPr sz="1400">
              <a:solidFill>
                <a:srgbClr val="1F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94" name="Google Shape;294;p13"/>
          <p:cNvGraphicFramePr/>
          <p:nvPr/>
        </p:nvGraphicFramePr>
        <p:xfrm>
          <a:off x="6025136" y="43814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{682AD5FA-5E19-4AB6-A9EA-E753A7B3DCD6}</a:tableStyleId>
              </a:tblPr>
              <a:tblGrid>
                <a:gridCol w="2674475"/>
                <a:gridCol w="3195475"/>
              </a:tblGrid>
              <a:tr h="276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Кадастровый номер земельного участка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Долевая собственность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276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Площадь земельного участка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Пашня - 14,2 тыс. га </a:t>
                      </a:r>
                      <a:r>
                        <a:rPr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(удаленность посевных площадей от производственной площадки 200 м)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179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Собственник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Частная собственность</a:t>
                      </a:r>
                      <a:endParaRPr/>
                    </a:p>
                  </a:txBody>
                  <a:tcPr marT="41475" marB="41475" marR="82950" marL="82950"/>
                </a:tc>
              </a:tr>
              <a:tr h="179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Категория земель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Земли сельскохозяйственного назначения</a:t>
                      </a:r>
                      <a:endParaRPr/>
                    </a:p>
                  </a:txBody>
                  <a:tcPr marT="41475" marB="41475" marR="82950" marL="82950"/>
                </a:tc>
              </a:tr>
              <a:tr h="276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Разрешенное использование земельного участка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Для сельскохозяйственного использования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t/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276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Стоимость аренды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120 руб. за 1 га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297825">
                <a:tc>
                  <a:txBody>
                    <a:bodyPr/>
                    <a:lstStyle/>
                    <a:p>
                      <a:pPr indent="85725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Цена продажи</a:t>
                      </a:r>
                      <a:endParaRPr b="0" sz="1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  <a:tc>
                  <a:txBody>
                    <a:bodyPr/>
                    <a:lstStyle/>
                    <a:p>
                      <a:pPr indent="85725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b="0" sz="1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</a:tr>
              <a:tr h="142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Показатель почвенного плодородия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85725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0,70</a:t>
                      </a:r>
                      <a:endParaRPr b="0" sz="1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</a:tr>
              <a:tr h="414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Урожайность, ц/га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85725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Зерновые, зернобобовые - 14,44 ц/га</a:t>
                      </a:r>
                      <a:endParaRPr/>
                    </a:p>
                    <a:p>
                      <a:pPr indent="0" lvl="0" marL="85725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Однолетние травы на зеленый корм -28,9 ц/га</a:t>
                      </a:r>
                      <a:endParaRPr/>
                    </a:p>
                  </a:txBody>
                  <a:tcPr marT="7500" marB="0" marR="7500" marL="7500"/>
                </a:tc>
              </a:tr>
              <a:tr h="179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Последний год использования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2013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179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Механизм предоставления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Межевания, постановка на кадастровый учет, регистрация сделки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</a:tbl>
          </a:graphicData>
        </a:graphic>
      </p:graphicFrame>
      <p:pic>
        <p:nvPicPr>
          <p:cNvPr id="295" name="Google Shape;29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8150" y="1323976"/>
            <a:ext cx="3566323" cy="4625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8150" y="6048375"/>
            <a:ext cx="461963" cy="20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0113" y="6048375"/>
            <a:ext cx="4432300" cy="19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8150" y="6324600"/>
            <a:ext cx="461963" cy="20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55001" y="6337300"/>
            <a:ext cx="4432300" cy="196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\Server\depdoc\Отдел растениеводства и механизации\СЛУЖБА МОНИТОРИНГА ЗСХ\! Информация и письма 2020\Ивестпредложения\Предложения 10 площадок по 3 тыс. га\Целинный район\WhatsApp Image 2020-10-09 at 09.46.36.jpeg" id="300" name="Google Shape;300;p13"/>
          <p:cNvPicPr preferRelativeResize="0"/>
          <p:nvPr/>
        </p:nvPicPr>
        <p:blipFill rotWithShape="1">
          <a:blip r:embed="rId8">
            <a:alphaModFix/>
          </a:blip>
          <a:srcRect b="26499" l="0" r="0" t="0"/>
          <a:stretch/>
        </p:blipFill>
        <p:spPr>
          <a:xfrm>
            <a:off x="3431822" y="2737500"/>
            <a:ext cx="2185953" cy="2142251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4"/>
          <p:cNvSpPr/>
          <p:nvPr/>
        </p:nvSpPr>
        <p:spPr>
          <a:xfrm>
            <a:off x="0" y="0"/>
            <a:ext cx="4955869" cy="1241721"/>
          </a:xfrm>
          <a:custGeom>
            <a:rect b="b" l="l" r="r" t="t"/>
            <a:pathLst>
              <a:path extrusionOk="0" h="1216025" w="4775200">
                <a:moveTo>
                  <a:pt x="783162" y="0"/>
                </a:moveTo>
                <a:lnTo>
                  <a:pt x="464165" y="1771"/>
                </a:lnTo>
                <a:lnTo>
                  <a:pt x="0" y="288671"/>
                </a:lnTo>
                <a:lnTo>
                  <a:pt x="0" y="519810"/>
                </a:lnTo>
                <a:lnTo>
                  <a:pt x="829003" y="1215918"/>
                </a:lnTo>
                <a:lnTo>
                  <a:pt x="4774971" y="1201813"/>
                </a:lnTo>
                <a:lnTo>
                  <a:pt x="1663091" y="731625"/>
                </a:lnTo>
                <a:lnTo>
                  <a:pt x="783162" y="0"/>
                </a:lnTo>
                <a:close/>
              </a:path>
            </a:pathLst>
          </a:custGeom>
          <a:solidFill>
            <a:srgbClr val="52A138"/>
          </a:solidFill>
          <a:ln cap="flat" cmpd="sng" w="9525">
            <a:solidFill>
              <a:srgbClr val="52A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4"/>
              <a:buFont typeface="Calibri"/>
              <a:buNone/>
            </a:pPr>
            <a:r>
              <a:t/>
            </a:r>
            <a:endParaRPr b="0" i="0" sz="1904" u="none" cap="none" strike="noStrike">
              <a:solidFill>
                <a:srgbClr val="ED523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14"/>
          <p:cNvSpPr/>
          <p:nvPr/>
        </p:nvSpPr>
        <p:spPr>
          <a:xfrm>
            <a:off x="1" y="578158"/>
            <a:ext cx="5688417" cy="828790"/>
          </a:xfrm>
          <a:custGeom>
            <a:rect b="b" l="l" r="r" t="t"/>
            <a:pathLst>
              <a:path extrusionOk="0" h="746760" w="9635490">
                <a:moveTo>
                  <a:pt x="9635382" y="0"/>
                </a:moveTo>
                <a:lnTo>
                  <a:pt x="0" y="0"/>
                </a:lnTo>
                <a:lnTo>
                  <a:pt x="904855" y="744354"/>
                </a:lnTo>
                <a:lnTo>
                  <a:pt x="9635382" y="746522"/>
                </a:lnTo>
                <a:lnTo>
                  <a:pt x="9635382" y="0"/>
                </a:lnTo>
                <a:close/>
              </a:path>
            </a:pathLst>
          </a:custGeom>
          <a:solidFill>
            <a:srgbClr val="1F386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4"/>
              <a:buFont typeface="Calibri"/>
              <a:buNone/>
            </a:pPr>
            <a:r>
              <a:t/>
            </a:r>
            <a:endParaRPr b="0" i="0" sz="1904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4"/>
          <p:cNvSpPr/>
          <p:nvPr/>
        </p:nvSpPr>
        <p:spPr>
          <a:xfrm>
            <a:off x="0" y="0"/>
            <a:ext cx="1195754" cy="480262"/>
          </a:xfrm>
          <a:custGeom>
            <a:rect b="b" l="l" r="r" t="t"/>
            <a:pathLst>
              <a:path extrusionOk="0" h="454025" w="1056640">
                <a:moveTo>
                  <a:pt x="507743" y="0"/>
                </a:moveTo>
                <a:lnTo>
                  <a:pt x="0" y="1197"/>
                </a:lnTo>
                <a:lnTo>
                  <a:pt x="0" y="453595"/>
                </a:lnTo>
                <a:lnTo>
                  <a:pt x="1056614" y="453595"/>
                </a:lnTo>
                <a:lnTo>
                  <a:pt x="507743" y="0"/>
                </a:lnTo>
                <a:close/>
              </a:path>
            </a:pathLst>
          </a:custGeom>
          <a:solidFill>
            <a:srgbClr val="C2C5BE"/>
          </a:solidFill>
          <a:ln cap="flat" cmpd="sng" w="9525">
            <a:solidFill>
              <a:srgbClr val="C2C5B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4"/>
              <a:buFont typeface="Calibri"/>
              <a:buNone/>
            </a:pPr>
            <a:r>
              <a:t/>
            </a:r>
            <a:endParaRPr b="0" i="0" sz="1904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4"/>
          <p:cNvSpPr txBox="1"/>
          <p:nvPr>
            <p:ph type="title"/>
          </p:nvPr>
        </p:nvSpPr>
        <p:spPr>
          <a:xfrm>
            <a:off x="652010" y="805698"/>
            <a:ext cx="5166245" cy="57027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6100">
            <a:spAutoFit/>
          </a:bodyPr>
          <a:lstStyle/>
          <a:p>
            <a:pPr indent="0" lvl="0" marL="1343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br>
              <a:rPr lang="ru-RU" sz="1800"/>
            </a:br>
            <a:endParaRPr sz="1800"/>
          </a:p>
        </p:txBody>
      </p:sp>
      <p:sp>
        <p:nvSpPr>
          <p:cNvPr id="310" name="Google Shape;310;p14"/>
          <p:cNvSpPr txBox="1"/>
          <p:nvPr/>
        </p:nvSpPr>
        <p:spPr>
          <a:xfrm>
            <a:off x="1020232" y="56481"/>
            <a:ext cx="4909277" cy="4635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425">
            <a:spAutoFit/>
          </a:bodyPr>
          <a:lstStyle/>
          <a:p>
            <a:pPr indent="0" lvl="0" marL="12186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1F4E79"/>
                </a:solidFill>
                <a:latin typeface="Arial"/>
                <a:ea typeface="Arial"/>
                <a:cs typeface="Arial"/>
                <a:sym typeface="Arial"/>
              </a:rPr>
              <a:t>ИНВЕСТИЦИОННАЯ ПЛОЩАДКА </a:t>
            </a:r>
            <a:endParaRPr b="1" sz="1400">
              <a:solidFill>
                <a:srgbClr val="1F4E7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186" marR="0" rtl="0" algn="ctr">
              <a:spcBef>
                <a:spcPts val="132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1F4E79"/>
                </a:solidFill>
                <a:latin typeface="Arial"/>
                <a:ea typeface="Arial"/>
                <a:cs typeface="Arial"/>
                <a:sym typeface="Arial"/>
              </a:rPr>
              <a:t>под размещение животноводческой фермы</a:t>
            </a:r>
            <a:endParaRPr sz="1400">
              <a:solidFill>
                <a:srgbClr val="1F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14"/>
          <p:cNvSpPr txBox="1"/>
          <p:nvPr/>
        </p:nvSpPr>
        <p:spPr>
          <a:xfrm>
            <a:off x="597877" y="732160"/>
            <a:ext cx="5090541" cy="58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6100">
            <a:spAutoFit/>
          </a:bodyPr>
          <a:lstStyle/>
          <a:p>
            <a:pPr indent="0" lvl="0" marL="1343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i="0"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КУРГАНСКАЯ ОБЛАСТЬ, </a:t>
            </a:r>
            <a:endParaRPr/>
          </a:p>
          <a:p>
            <a:pPr indent="0" lvl="0" marL="13434" marR="0" rtl="0" algn="ctr">
              <a:lnSpc>
                <a:spcPct val="100000"/>
              </a:lnSpc>
              <a:spcBef>
                <a:spcPts val="127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i="0"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ПОЛОВИНСКИЙ РАЙОН,  с. Менщиково</a:t>
            </a:r>
            <a:endParaRPr b="1" i="0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2" name="Google Shape;31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447" y="1504844"/>
            <a:ext cx="3143726" cy="4026512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id="313" name="Google Shape;31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43147" y="3593718"/>
            <a:ext cx="2059301" cy="2790701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14"/>
          <p:cNvSpPr/>
          <p:nvPr/>
        </p:nvSpPr>
        <p:spPr>
          <a:xfrm>
            <a:off x="4420288" y="4834688"/>
            <a:ext cx="498764" cy="154380"/>
          </a:xfrm>
          <a:prstGeom prst="rect">
            <a:avLst/>
          </a:prstGeom>
          <a:solidFill>
            <a:srgbClr val="FFC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15" name="Google Shape;315;p14"/>
          <p:cNvGraphicFramePr/>
          <p:nvPr/>
        </p:nvGraphicFramePr>
        <p:xfrm>
          <a:off x="5688418" y="18085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{138034E0-EF1F-4784-8835-8ABD8AAEB4DA}</a:tableStyleId>
              </a:tblPr>
              <a:tblGrid>
                <a:gridCol w="2143825"/>
                <a:gridCol w="4116750"/>
              </a:tblGrid>
              <a:tr h="252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/>
                        <a:t>Площадь площадки </a:t>
                      </a:r>
                      <a:endParaRPr b="1" sz="1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250" marB="0" marR="6200" marL="62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/>
                        <a:t>10 га  Возможно увеличение пашни на 3000 га (взять у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/>
                        <a:t>ООО «Вектор»)</a:t>
                      </a:r>
                      <a:endParaRPr b="0" sz="1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250" marB="0" marR="6200" marL="6200"/>
                </a:tc>
              </a:tr>
              <a:tr h="252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/>
                        <a:t>Кадастровый номер участка/квартала  </a:t>
                      </a:r>
                      <a:endParaRPr b="1" sz="1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250" marB="0" marR="6200" marL="62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/>
                        <a:t>45:15:010303</a:t>
                      </a:r>
                      <a:endParaRPr b="0" sz="1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250" marB="0" marR="6200" marL="6200"/>
                </a:tc>
              </a:tr>
              <a:tr h="252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/>
                        <a:t>Собственник </a:t>
                      </a:r>
                      <a:endParaRPr b="1" sz="1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250" marB="0" marR="6200" marL="62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/>
                        <a:t>Земельный участок, государственная собственность на который не разграничена</a:t>
                      </a:r>
                      <a:endParaRPr b="0" sz="1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250" marB="0" marR="6200" marL="6200"/>
                </a:tc>
              </a:tr>
              <a:tr h="12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/>
                        <a:t>Категория земель</a:t>
                      </a:r>
                      <a:endParaRPr b="1" sz="1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250" marB="0" marR="6200" marL="62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rPr lang="ru-RU" sz="1000" u="none" cap="none" strike="noStrike"/>
                        <a:t>Земли населенных пунктов</a:t>
                      </a:r>
                      <a:endParaRPr b="0" sz="1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250" marB="0" marR="6200" marL="6200"/>
                </a:tc>
              </a:tr>
              <a:tr h="507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/>
                        <a:t>Основные виды разрешенного использования</a:t>
                      </a:r>
                      <a:endParaRPr b="1" sz="1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250" marB="0" marR="6200" marL="62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/>
                        <a:t>Выращивание сельскохозяйственных культур, животноводство, птицеводство, размещение объектов капитального строительства (фермы, птицефабрики, склады, переработка сельхозпродукции)</a:t>
                      </a:r>
                      <a:endParaRPr b="0" sz="1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250" marB="0" marR="6200" marL="6200"/>
                </a:tc>
              </a:tr>
              <a:tr h="12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/>
                        <a:t>Электроснабжение</a:t>
                      </a:r>
                      <a:endParaRPr b="1" sz="1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250" marB="0" marR="6200" marL="62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rPr lang="ru-RU" sz="1000" u="none" cap="none" strike="noStrike"/>
                        <a:t>От действующей ТП 200 метров. </a:t>
                      </a:r>
                      <a:r>
                        <a:rPr b="0" i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Максимальная (допустимая к подключению) мощность 0,4 МВт</a:t>
                      </a:r>
                      <a:endParaRPr/>
                    </a:p>
                  </a:txBody>
                  <a:tcPr marT="8250" marB="0" marR="6200" marL="6200"/>
                </a:tc>
              </a:tr>
              <a:tr h="12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/>
                        <a:t>Газоснабжение </a:t>
                      </a:r>
                      <a:endParaRPr b="1" sz="1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250" marB="0" marR="6200" marL="62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rPr lang="ru-RU" sz="1000" u="none" cap="none" strike="noStrike"/>
                        <a:t>Газификация предусмотрена в 2023 году</a:t>
                      </a:r>
                      <a:endParaRPr b="0" sz="1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250" marB="0" marR="6200" marL="6200"/>
                </a:tc>
              </a:tr>
              <a:tr h="252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/>
                        <a:t>Водоснабжение </a:t>
                      </a:r>
                      <a:endParaRPr b="1" sz="1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250" marB="0" marR="6200" marL="62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rPr lang="ru-RU" sz="1000" u="none" cap="none" strike="noStrike"/>
                        <a:t> Действующий водопровод расположен на расстоянии 200 м от площадки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250" marB="0" marR="6200" marL="6200"/>
                </a:tc>
              </a:tr>
              <a:tr h="12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/>
                        <a:t>Водоотведение</a:t>
                      </a:r>
                      <a:endParaRPr b="1" sz="1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250" marB="0" marR="6200" marL="62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rPr lang="ru-RU" sz="1000" u="none" cap="none" strike="noStrike"/>
                        <a:t> Отсутствует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250" marB="0" marR="6200" marL="6200"/>
                </a:tc>
              </a:tr>
              <a:tr h="12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/>
                        <a:t>Подъездные пути</a:t>
                      </a:r>
                      <a:endParaRPr b="1" sz="1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250" marB="0" marR="6200" marL="62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rPr lang="ru-RU" sz="1000" u="none" cap="none" strike="noStrike"/>
                        <a:t> Дороги с твердым покрытием до площадки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250" marB="0" marR="6200" marL="6200"/>
                </a:tc>
              </a:tr>
              <a:tr h="12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/>
                        <a:t>СЗЗ</a:t>
                      </a:r>
                      <a:endParaRPr b="1" sz="1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250" marB="0" marR="6200" marL="62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/>
                        <a:t>500 м</a:t>
                      </a:r>
                      <a:endParaRPr b="0" sz="1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250" marB="0" marR="6200" marL="6200"/>
                </a:tc>
              </a:tr>
              <a:tr h="252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/>
                        <a:t>Механизм предоставления инвестиционной площадки</a:t>
                      </a:r>
                      <a:endParaRPr b="1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rPr lang="ru-RU" sz="1000" u="none" cap="none" strike="noStrike"/>
                        <a:t>1) Предоставление земельного участка в аренду без проведения торгов в целях реализации масштабных инвестиционных проектов с последующим правом выкупа;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rPr lang="ru-RU" sz="1000" u="none" cap="none" strike="noStrike"/>
                        <a:t>2)Аукцион по аренде/собственности земельных участков</a:t>
                      </a:r>
                      <a:endParaRPr b="0" sz="1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</a:tr>
            </a:tbl>
          </a:graphicData>
        </a:graphic>
      </p:graphicFrame>
      <p:sp>
        <p:nvSpPr>
          <p:cNvPr id="316" name="Google Shape;316;p14"/>
          <p:cNvSpPr/>
          <p:nvPr/>
        </p:nvSpPr>
        <p:spPr>
          <a:xfrm>
            <a:off x="5464264" y="4064404"/>
            <a:ext cx="6484720" cy="2058405"/>
          </a:xfrm>
          <a:prstGeom prst="rect">
            <a:avLst/>
          </a:prstGeom>
          <a:noFill/>
          <a:ln>
            <a:noFill/>
          </a:ln>
        </p:spPr>
        <p:txBody>
          <a:bodyPr anchorCtr="0" anchor="t" bIns="41475" lIns="82950" spcFirstLastPara="1" rIns="82950" wrap="square" tIns="41475">
            <a:spAutoFit/>
          </a:bodyPr>
          <a:lstStyle/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Предоставление земельного участка без проведения торгов.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 рамках мероприятий программы поддержки начинающих фермеров возможно получить грант в размере до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5,0 млн. рублей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на условиях 10% долевого финансирования целевых расходов за счет собственных средств крестьянского (фермерского) хозяйства.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Возмещение до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50 %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затрат на приобретение оборудования для животноводства при строительстве молочно-товарной фермы до 400 голов коров но не более 30 млн. руб.;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Субсидирование до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25 %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затрат на строительство молочных комплексов  от 400 голов коров;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Возмещение до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65 %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затрат, понесенных в связи с приобретением молодняка сельскохозяйственных животных;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Получение льготных краткосрочных кредитов до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5%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направленных на развитие отрасли животноводства по следующим направлениям: на приобретение молодняка сельскохозяйственных животных, кормов, ветеринарных препаратов.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Возмещение части затрат на 1 килограмм реализованного и (или) отгруженного на собственную переработку коровьего молока;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Субсидии на техническое перевооружение производства сельскохозяйственных товаропроизводителей в рамках приоритетных отраслей животноводства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40%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на кормозаготовительную технику и оборудование, оборудование для ферм 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Субсидирование на приобретение не племенного скота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60 %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от стоимости, при приобретении от 20 голов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16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16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15"/>
          <p:cNvPicPr preferRelativeResize="0"/>
          <p:nvPr/>
        </p:nvPicPr>
        <p:blipFill rotWithShape="1">
          <a:blip r:embed="rId3">
            <a:alphaModFix/>
          </a:blip>
          <a:srcRect b="8778" l="24883" r="7225" t="9209"/>
          <a:stretch/>
        </p:blipFill>
        <p:spPr>
          <a:xfrm>
            <a:off x="145741" y="4148649"/>
            <a:ext cx="3131031" cy="2509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5"/>
          <p:cNvPicPr preferRelativeResize="0"/>
          <p:nvPr/>
        </p:nvPicPr>
        <p:blipFill rotWithShape="1">
          <a:blip r:embed="rId4">
            <a:alphaModFix/>
          </a:blip>
          <a:srcRect b="11571" l="1" r="12834" t="16418"/>
          <a:stretch/>
        </p:blipFill>
        <p:spPr>
          <a:xfrm>
            <a:off x="207161" y="1583670"/>
            <a:ext cx="2911752" cy="23089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олотое" id="324" name="Google Shape;324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68994" y="4169149"/>
            <a:ext cx="3924075" cy="2502619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325" name="Google Shape;325;p15"/>
          <p:cNvSpPr/>
          <p:nvPr/>
        </p:nvSpPr>
        <p:spPr>
          <a:xfrm>
            <a:off x="0" y="0"/>
            <a:ext cx="4955869" cy="1241721"/>
          </a:xfrm>
          <a:custGeom>
            <a:rect b="b" l="l" r="r" t="t"/>
            <a:pathLst>
              <a:path extrusionOk="0" h="1216025" w="4775200">
                <a:moveTo>
                  <a:pt x="783162" y="0"/>
                </a:moveTo>
                <a:lnTo>
                  <a:pt x="464165" y="1771"/>
                </a:lnTo>
                <a:lnTo>
                  <a:pt x="0" y="288671"/>
                </a:lnTo>
                <a:lnTo>
                  <a:pt x="0" y="519810"/>
                </a:lnTo>
                <a:lnTo>
                  <a:pt x="829003" y="1215918"/>
                </a:lnTo>
                <a:lnTo>
                  <a:pt x="4774971" y="1201813"/>
                </a:lnTo>
                <a:lnTo>
                  <a:pt x="1663091" y="731625"/>
                </a:lnTo>
                <a:lnTo>
                  <a:pt x="783162" y="0"/>
                </a:lnTo>
                <a:close/>
              </a:path>
            </a:pathLst>
          </a:custGeom>
          <a:solidFill>
            <a:srgbClr val="52A138"/>
          </a:solidFill>
          <a:ln cap="flat" cmpd="sng" w="9525">
            <a:solidFill>
              <a:srgbClr val="52A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4"/>
              <a:buFont typeface="Calibri"/>
              <a:buNone/>
            </a:pPr>
            <a:r>
              <a:t/>
            </a:r>
            <a:endParaRPr b="0" i="0" sz="1904" u="none" cap="none" strike="noStrike">
              <a:solidFill>
                <a:srgbClr val="ED523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15"/>
          <p:cNvSpPr/>
          <p:nvPr/>
        </p:nvSpPr>
        <p:spPr>
          <a:xfrm>
            <a:off x="1" y="578158"/>
            <a:ext cx="6237961" cy="828790"/>
          </a:xfrm>
          <a:custGeom>
            <a:rect b="b" l="l" r="r" t="t"/>
            <a:pathLst>
              <a:path extrusionOk="0" h="746760" w="9635490">
                <a:moveTo>
                  <a:pt x="9635382" y="0"/>
                </a:moveTo>
                <a:lnTo>
                  <a:pt x="0" y="0"/>
                </a:lnTo>
                <a:lnTo>
                  <a:pt x="904855" y="744354"/>
                </a:lnTo>
                <a:lnTo>
                  <a:pt x="9635382" y="746522"/>
                </a:lnTo>
                <a:lnTo>
                  <a:pt x="9635382" y="0"/>
                </a:lnTo>
                <a:close/>
              </a:path>
            </a:pathLst>
          </a:custGeom>
          <a:solidFill>
            <a:srgbClr val="1F386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4"/>
              <a:buFont typeface="Calibri"/>
              <a:buNone/>
            </a:pPr>
            <a:r>
              <a:t/>
            </a:r>
            <a:endParaRPr b="0" i="0" sz="1904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15"/>
          <p:cNvSpPr/>
          <p:nvPr/>
        </p:nvSpPr>
        <p:spPr>
          <a:xfrm>
            <a:off x="0" y="0"/>
            <a:ext cx="1195754" cy="480262"/>
          </a:xfrm>
          <a:custGeom>
            <a:rect b="b" l="l" r="r" t="t"/>
            <a:pathLst>
              <a:path extrusionOk="0" h="454025" w="1056640">
                <a:moveTo>
                  <a:pt x="507743" y="0"/>
                </a:moveTo>
                <a:lnTo>
                  <a:pt x="0" y="1197"/>
                </a:lnTo>
                <a:lnTo>
                  <a:pt x="0" y="453595"/>
                </a:lnTo>
                <a:lnTo>
                  <a:pt x="1056614" y="453595"/>
                </a:lnTo>
                <a:lnTo>
                  <a:pt x="507743" y="0"/>
                </a:lnTo>
                <a:close/>
              </a:path>
            </a:pathLst>
          </a:custGeom>
          <a:solidFill>
            <a:srgbClr val="C2C5BE"/>
          </a:solidFill>
          <a:ln cap="flat" cmpd="sng" w="9525">
            <a:solidFill>
              <a:srgbClr val="C2C5B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4"/>
              <a:buFont typeface="Calibri"/>
              <a:buNone/>
            </a:pPr>
            <a:r>
              <a:t/>
            </a:r>
            <a:endParaRPr b="0" i="0" sz="1904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15"/>
          <p:cNvSpPr txBox="1"/>
          <p:nvPr>
            <p:ph type="title"/>
          </p:nvPr>
        </p:nvSpPr>
        <p:spPr>
          <a:xfrm>
            <a:off x="652010" y="805698"/>
            <a:ext cx="5166245" cy="57027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6100">
            <a:spAutoFit/>
          </a:bodyPr>
          <a:lstStyle/>
          <a:p>
            <a:pPr indent="0" lvl="0" marL="1343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br>
              <a:rPr lang="ru-RU" sz="1800"/>
            </a:br>
            <a:endParaRPr sz="1800"/>
          </a:p>
        </p:txBody>
      </p:sp>
      <p:sp>
        <p:nvSpPr>
          <p:cNvPr id="329" name="Google Shape;329;p15"/>
          <p:cNvSpPr txBox="1"/>
          <p:nvPr/>
        </p:nvSpPr>
        <p:spPr>
          <a:xfrm>
            <a:off x="1020232" y="175291"/>
            <a:ext cx="4909277" cy="2320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425">
            <a:spAutoFit/>
          </a:bodyPr>
          <a:lstStyle/>
          <a:p>
            <a:pPr indent="0" lvl="0" marL="12186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1F4E79"/>
                </a:solidFill>
                <a:latin typeface="Arial"/>
                <a:ea typeface="Arial"/>
                <a:cs typeface="Arial"/>
                <a:sym typeface="Arial"/>
              </a:rPr>
              <a:t>НЕИСПОЛЬЗУЕМЫЕ ЗЕМЕЛЬНЫЕ УЧАСТКИ</a:t>
            </a:r>
            <a:endParaRPr sz="1400">
              <a:solidFill>
                <a:srgbClr val="1F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15"/>
          <p:cNvSpPr txBox="1"/>
          <p:nvPr/>
        </p:nvSpPr>
        <p:spPr>
          <a:xfrm>
            <a:off x="597877" y="907849"/>
            <a:ext cx="5090541" cy="23172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6100">
            <a:spAutoFit/>
          </a:bodyPr>
          <a:lstStyle/>
          <a:p>
            <a:pPr indent="0" lvl="0" marL="1343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1" i="0" lang="ru-RU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КУРГАНСКАЯ ОБЛАСТЬ, ПОЛОВИНСКИЙ РАЙОН</a:t>
            </a:r>
            <a:endParaRPr b="1" i="0"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31" name="Google Shape;331;p15"/>
          <p:cNvGraphicFramePr/>
          <p:nvPr/>
        </p:nvGraphicFramePr>
        <p:xfrm>
          <a:off x="6237963" y="17529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{682AD5FA-5E19-4AB6-A9EA-E753A7B3DCD6}</a:tableStyleId>
              </a:tblPr>
              <a:tblGrid>
                <a:gridCol w="2626000"/>
                <a:gridCol w="3137550"/>
              </a:tblGrid>
              <a:tr h="216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Кадастровый номер земельного участка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216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Площадь земельного участка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9 тыс. га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61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Собственник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тыс. га - муниципальная собственность,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 тыс. га - паевая земля </a:t>
                      </a:r>
                      <a:r>
                        <a:rPr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(удаленность посевных площадей от производственной площадки  30 км)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2076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Категория земель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Земли сельскохозяйственного назначения</a:t>
                      </a:r>
                      <a:endParaRPr/>
                    </a:p>
                  </a:txBody>
                  <a:tcPr marT="41475" marB="41475" marR="82950" marL="82950"/>
                </a:tc>
              </a:tr>
              <a:tr h="342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Разрешенное использование земельного участка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Для сельскохозяйственного использования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t/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216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Стоимость аренды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102,30 руб. за 1 га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233675">
                <a:tc>
                  <a:txBody>
                    <a:bodyPr/>
                    <a:lstStyle/>
                    <a:p>
                      <a:pPr indent="85725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Цена продажи</a:t>
                      </a:r>
                      <a:endParaRPr b="0" sz="1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  <a:tc>
                  <a:txBody>
                    <a:bodyPr/>
                    <a:lstStyle/>
                    <a:p>
                      <a:pPr indent="85725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b="0" sz="1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</a:tr>
              <a:tr h="2076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Показатель почвенного плодородия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85725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0,72</a:t>
                      </a:r>
                      <a:endParaRPr b="0" sz="1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</a:tr>
              <a:tr h="325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Урожайность, ц/га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85725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Зерновые, зернобобовые – 15,4ц/га</a:t>
                      </a:r>
                      <a:endParaRPr/>
                    </a:p>
                    <a:p>
                      <a:pPr indent="0" lvl="0" marL="85725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Однолетние травы на зеленый корм - 14ц/га</a:t>
                      </a:r>
                      <a:endParaRPr/>
                    </a:p>
                  </a:txBody>
                  <a:tcPr marT="7500" marB="0" marR="7500" marL="7500"/>
                </a:tc>
              </a:tr>
              <a:tr h="2076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Последний год использования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2008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2076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Механизм предоставления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В аренду – без проведения торгов.</a:t>
                      </a:r>
                      <a:endParaRPr b="0" i="0" sz="10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</a:tbl>
          </a:graphicData>
        </a:graphic>
      </p:graphicFrame>
      <p:pic>
        <p:nvPicPr>
          <p:cNvPr descr="менщиково" id="332" name="Google Shape;332;p15"/>
          <p:cNvPicPr preferRelativeResize="0"/>
          <p:nvPr/>
        </p:nvPicPr>
        <p:blipFill rotWithShape="1">
          <a:blip r:embed="rId6">
            <a:alphaModFix/>
          </a:blip>
          <a:srcRect b="6182" l="0" r="0" t="0"/>
          <a:stretch/>
        </p:blipFill>
        <p:spPr>
          <a:xfrm>
            <a:off x="2168994" y="1515097"/>
            <a:ext cx="3924075" cy="2456829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graphicFrame>
        <p:nvGraphicFramePr>
          <p:cNvPr id="333" name="Google Shape;333;p15"/>
          <p:cNvGraphicFramePr/>
          <p:nvPr/>
        </p:nvGraphicFramePr>
        <p:xfrm>
          <a:off x="6223676" y="348671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{682AD5FA-5E19-4AB6-A9EA-E753A7B3DCD6}</a:tableStyleId>
              </a:tblPr>
              <a:tblGrid>
                <a:gridCol w="2639000"/>
                <a:gridCol w="3153100"/>
              </a:tblGrid>
              <a:tr h="352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Кадастровый номер земельного участка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45:15:000000:551, 45:15:020801:170, 45:15:000000:45, 45:15:010301:23, 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45:15:000000:533, 45:15:010301:39 </a:t>
                      </a:r>
                      <a:endParaRPr b="0" i="0" sz="10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153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Площадь земельного участка</a:t>
                      </a:r>
                      <a:endParaRPr b="0" i="0" sz="10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2,8 тыс. га </a:t>
                      </a:r>
                      <a:r>
                        <a:rPr lang="ru-RU"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(удаленность посевных площадей от производственной</a:t>
                      </a:r>
                      <a:r>
                        <a:rPr lang="ru-RU"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 площадки  30 км)</a:t>
                      </a:r>
                      <a:endParaRPr b="0" i="0" sz="10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252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Собственник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2,8 га - ООО «Вектор»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 га  - не разграниченная собственность</a:t>
                      </a:r>
                      <a:endParaRPr b="0" i="0" sz="10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153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Категория земель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Земли сельскохозяйственного назначения</a:t>
                      </a:r>
                      <a:endParaRPr/>
                    </a:p>
                  </a:txBody>
                  <a:tcPr marT="41475" marB="41475" marR="82950" marL="82950"/>
                </a:tc>
              </a:tr>
              <a:tr h="252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Разрешенное использование земельного участка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Для</a:t>
                      </a:r>
                      <a:r>
                        <a:rPr b="0" i="0" lang="ru-RU" sz="100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b="0" i="0" lang="ru-RU" sz="100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сельскохозяйственного использования</a:t>
                      </a:r>
                      <a:endParaRPr/>
                    </a:p>
                  </a:txBody>
                  <a:tcPr marT="41475" marB="41475" marR="82950" marL="82950"/>
                </a:tc>
              </a:tr>
              <a:tr h="352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Стоимость аренды</a:t>
                      </a:r>
                      <a:endParaRPr b="0" i="0" sz="10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Аренда земли собственность, на которую не разграничена - 85,80 руб. за 1 га</a:t>
                      </a:r>
                      <a:endParaRPr/>
                    </a:p>
                  </a:txBody>
                  <a:tcPr marT="41475" marB="41475" marR="82950" marL="82950"/>
                </a:tc>
              </a:tr>
              <a:tr h="151800">
                <a:tc>
                  <a:txBody>
                    <a:bodyPr/>
                    <a:lstStyle/>
                    <a:p>
                      <a:pPr indent="85725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Цена продажи</a:t>
                      </a:r>
                      <a:endParaRPr b="0" sz="100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  <a:tc>
                  <a:txBody>
                    <a:bodyPr/>
                    <a:lstStyle/>
                    <a:p>
                      <a:pPr indent="85725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lang="ru-RU"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Выкуп земли ООО «Вектор» - 1000 за 1 га.</a:t>
                      </a:r>
                      <a:endParaRPr b="0" sz="100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</a:tr>
              <a:tr h="153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Показатель почвенного плодородия</a:t>
                      </a:r>
                      <a:endParaRPr b="0" i="0" sz="10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85725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lang="ru-RU"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0,72</a:t>
                      </a:r>
                      <a:endParaRPr b="0" sz="100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</a:tr>
              <a:tr h="217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Урожайность, ц/га</a:t>
                      </a:r>
                      <a:endParaRPr b="0" i="0" sz="10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85725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lang="ru-RU"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Зерновые, зернобобовые</a:t>
                      </a:r>
                      <a:r>
                        <a:rPr b="0" lang="ru-RU"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–</a:t>
                      </a:r>
                      <a:r>
                        <a:rPr b="0" lang="ru-RU"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15,4ц/га</a:t>
                      </a:r>
                      <a:endParaRPr/>
                    </a:p>
                    <a:p>
                      <a:pPr indent="0" lvl="0" marL="85725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lang="ru-RU"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Однолетние травы на зеленый корм - 14ц/га</a:t>
                      </a:r>
                      <a:endParaRPr/>
                    </a:p>
                  </a:txBody>
                  <a:tcPr marT="7500" marB="0" marR="7500" marL="7500"/>
                </a:tc>
              </a:tr>
              <a:tr h="153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Последний год использования</a:t>
                      </a:r>
                      <a:endParaRPr b="0" i="0" sz="10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2008</a:t>
                      </a:r>
                      <a:endParaRPr b="0" i="0" sz="10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"/>
          <p:cNvSpPr txBox="1"/>
          <p:nvPr/>
        </p:nvSpPr>
        <p:spPr>
          <a:xfrm>
            <a:off x="1020232" y="56481"/>
            <a:ext cx="4909277" cy="4635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425">
            <a:spAutoFit/>
          </a:bodyPr>
          <a:lstStyle/>
          <a:p>
            <a:pPr indent="0" lvl="0" marL="12186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1F4E79"/>
                </a:solidFill>
                <a:latin typeface="Arial"/>
                <a:ea typeface="Arial"/>
                <a:cs typeface="Arial"/>
                <a:sym typeface="Arial"/>
              </a:rPr>
              <a:t>ИНВЕСТИЦИОННАЯ ПЛОЩАДКА </a:t>
            </a:r>
            <a:endParaRPr b="1" i="0" sz="1400" u="none" cap="none" strike="noStrike">
              <a:solidFill>
                <a:srgbClr val="1F4E7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186" marR="0" rtl="0" algn="ctr">
              <a:spcBef>
                <a:spcPts val="132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1F4E79"/>
                </a:solidFill>
                <a:latin typeface="Arial"/>
                <a:ea typeface="Arial"/>
                <a:cs typeface="Arial"/>
                <a:sym typeface="Arial"/>
              </a:rPr>
              <a:t>под размещение животноводческой фермы</a:t>
            </a:r>
            <a:endParaRPr b="0" i="0" sz="1400" u="none" cap="none" strike="noStrike">
              <a:solidFill>
                <a:srgbClr val="1F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"/>
          <p:cNvSpPr/>
          <p:nvPr/>
        </p:nvSpPr>
        <p:spPr>
          <a:xfrm>
            <a:off x="2491794" y="5299011"/>
            <a:ext cx="103691" cy="97975"/>
          </a:xfrm>
          <a:custGeom>
            <a:rect b="b" l="l" r="r" t="t"/>
            <a:pathLst>
              <a:path extrusionOk="0" h="120000" w="120000">
                <a:moveTo>
                  <a:pt x="0" y="60000"/>
                </a:moveTo>
                <a:lnTo>
                  <a:pt x="0" y="60000"/>
                </a:lnTo>
                <a:cubicBezTo>
                  <a:pt x="0" y="26863"/>
                  <a:pt x="26863" y="0"/>
                  <a:pt x="60000" y="0"/>
                </a:cubicBezTo>
                <a:cubicBezTo>
                  <a:pt x="93137" y="0"/>
                  <a:pt x="120000" y="26863"/>
                  <a:pt x="120000" y="60000"/>
                </a:cubicBezTo>
                <a:cubicBezTo>
                  <a:pt x="120000" y="93137"/>
                  <a:pt x="93137" y="120000"/>
                  <a:pt x="60000" y="120000"/>
                </a:cubicBezTo>
                <a:cubicBezTo>
                  <a:pt x="26863" y="120000"/>
                  <a:pt x="0" y="93137"/>
                  <a:pt x="0" y="60000"/>
                </a:cubicBezTo>
                <a:close/>
              </a:path>
            </a:pathLst>
          </a:cu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1" anchor="ctr" bIns="41475" lIns="82950" spcFirstLastPara="1" rIns="82950" wrap="square" tIns="414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33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8693" y="1639679"/>
            <a:ext cx="3388478" cy="3001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58015" y="5094036"/>
            <a:ext cx="3633710" cy="152727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"/>
          <p:cNvSpPr txBox="1"/>
          <p:nvPr/>
        </p:nvSpPr>
        <p:spPr>
          <a:xfrm>
            <a:off x="4936252" y="5666176"/>
            <a:ext cx="1189143" cy="642120"/>
          </a:xfrm>
          <a:prstGeom prst="rect">
            <a:avLst/>
          </a:prstGeom>
          <a:noFill/>
          <a:ln>
            <a:noFill/>
          </a:ln>
        </p:spPr>
        <p:txBody>
          <a:bodyPr anchorCtr="1" anchor="t" bIns="41475" lIns="82950" spcFirstLastPara="1" rIns="82950" wrap="square" tIns="414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14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0%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907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Местные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907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налоги</a:t>
            </a:r>
            <a:endParaRPr/>
          </a:p>
        </p:txBody>
      </p:sp>
      <p:sp>
        <p:nvSpPr>
          <p:cNvPr id="123" name="Google Shape;123;p2"/>
          <p:cNvSpPr txBox="1"/>
          <p:nvPr/>
        </p:nvSpPr>
        <p:spPr>
          <a:xfrm>
            <a:off x="899052" y="6516657"/>
            <a:ext cx="1348940" cy="209309"/>
          </a:xfrm>
          <a:prstGeom prst="rect">
            <a:avLst/>
          </a:prstGeom>
          <a:noFill/>
          <a:ln>
            <a:noFill/>
          </a:ln>
        </p:spPr>
        <p:txBody>
          <a:bodyPr anchorCtr="0" anchor="t" bIns="41475" lIns="82950" spcFirstLastPara="1" rIns="82950" wrap="square" tIns="414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816" u="sng" cap="none" strike="noStrike">
                <a:solidFill>
                  <a:srgbClr val="253F6D"/>
                </a:solidFill>
                <a:latin typeface="Arial"/>
                <a:ea typeface="Arial"/>
                <a:cs typeface="Arial"/>
                <a:sym typeface="Arial"/>
              </a:rPr>
              <a:t>НАЛОГОВЫЕ ЛЬГОТЫ</a:t>
            </a:r>
            <a:endParaRPr/>
          </a:p>
        </p:txBody>
      </p:sp>
      <p:graphicFrame>
        <p:nvGraphicFramePr>
          <p:cNvPr id="124" name="Google Shape;124;p2"/>
          <p:cNvGraphicFramePr/>
          <p:nvPr/>
        </p:nvGraphicFramePr>
        <p:xfrm>
          <a:off x="5624137" y="12881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{682AD5FA-5E19-4AB6-A9EA-E753A7B3DCD6}</a:tableStyleId>
              </a:tblPr>
              <a:tblGrid>
                <a:gridCol w="2064775"/>
                <a:gridCol w="4047675"/>
              </a:tblGrid>
              <a:tr h="276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b="0" i="0" lang="ru-RU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Кадастровый номер земельного участка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b="0" i="0" lang="ru-RU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45:04:012601:121</a:t>
                      </a:r>
                      <a:endParaRPr/>
                    </a:p>
                  </a:txBody>
                  <a:tcPr marT="41475" marB="41475" marR="82950" marL="82950"/>
                </a:tc>
              </a:tr>
              <a:tr h="276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b="0" i="0" lang="ru-RU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Площадь земельного участка,м2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b="0" i="0" lang="ru-RU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688896  (кадастровая стоимость 3265367руб.) Возможность сформировать участок до 70 га</a:t>
                      </a:r>
                      <a:endParaRPr b="0" i="0" sz="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179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b="0" i="0" lang="ru-RU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Собственник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b="0" i="0" lang="ru-RU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Муниципальное образование г.Далматово</a:t>
                      </a:r>
                      <a:endParaRPr/>
                    </a:p>
                  </a:txBody>
                  <a:tcPr marT="41475" marB="41475" marR="82950" marL="82950"/>
                </a:tc>
              </a:tr>
              <a:tr h="179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b="0" i="0" lang="ru-RU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Категория земель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b="0" i="0" lang="ru-RU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Земли сельскохозяйственного назначения</a:t>
                      </a:r>
                      <a:endParaRPr/>
                    </a:p>
                  </a:txBody>
                  <a:tcPr marT="41475" marB="41475" marR="82950" marL="82950"/>
                </a:tc>
              </a:tr>
              <a:tr h="276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b="0" i="0" lang="ru-RU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Разрешенное использование земельного участка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b="0" i="0" lang="ru-RU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Сельскохозяйственное использование</a:t>
                      </a:r>
                      <a:endParaRPr/>
                    </a:p>
                  </a:txBody>
                  <a:tcPr marT="41475" marB="41475" marR="82950" marL="82950"/>
                </a:tc>
              </a:tr>
              <a:tr h="179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b="0" i="0" lang="ru-RU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Территориальная зона (ПЗЗ)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b="0" i="0" lang="ru-RU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СХ-2 (Земли сельскохозяйственных угодий)</a:t>
                      </a:r>
                      <a:endParaRPr/>
                    </a:p>
                  </a:txBody>
                  <a:tcPr marT="41475" marB="41475" marR="82950" marL="82950"/>
                </a:tc>
              </a:tr>
              <a:tr h="179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b="0" i="0" lang="ru-RU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Подъездные пути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b="0" i="0" lang="ru-RU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Дорога с твердым покрытием</a:t>
                      </a:r>
                      <a:endParaRPr/>
                    </a:p>
                  </a:txBody>
                  <a:tcPr marT="41475" marB="41475" marR="82950" marL="82950"/>
                </a:tc>
              </a:tr>
              <a:tr h="393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b="0" i="0" lang="ru-RU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Электроснабжение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Требуется строительство ВЛ-10кВ протяженностью примерно 300 м, необходимо строительство КТП-10/0,4кВ мощностью по расчетам. Максимальная (допустимая к подключению) мощность 0,6МВт.</a:t>
                      </a:r>
                      <a:r>
                        <a:rPr b="0" i="0" lang="ru-RU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/>
                    </a:p>
                  </a:txBody>
                  <a:tcPr marT="41475" marB="41475" marR="82950" marL="82950"/>
                </a:tc>
              </a:tr>
              <a:tr h="276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b="0" i="0" lang="ru-RU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Газоснабжение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b="0" i="0" lang="ru-RU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Подключение возможно от газопровода высокого давления (Р=0,6МПа) Нижний Яр, расстояние 4 км. Максимальные объемы потребления 3000 м3/ч</a:t>
                      </a:r>
                      <a:endParaRPr/>
                    </a:p>
                  </a:txBody>
                  <a:tcPr marT="41475" marB="41475" marR="82950" marL="82950"/>
                </a:tc>
              </a:tr>
              <a:tr h="297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Водоснабжение </a:t>
                      </a:r>
                      <a:endParaRPr/>
                    </a:p>
                  </a:txBody>
                  <a:tcPr marT="7500" marB="0" marR="7500" marL="7500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0" lang="ru-RU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Возможность организации артезианской скважины. Точную информацию о количестве и качестве подземных вод можно получить только по результатам геологоразведочных работ. </a:t>
                      </a:r>
                      <a:endParaRPr b="0" sz="8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</a:tr>
              <a:tr h="14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Водоотведение</a:t>
                      </a:r>
                      <a:endParaRPr/>
                    </a:p>
                  </a:txBody>
                  <a:tcPr marT="7500" marB="0" marR="7500" marL="7500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0" lang="ru-RU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Возможно строительство локальной канализации с отводом нечистот в септик.</a:t>
                      </a:r>
                      <a:endParaRPr/>
                    </a:p>
                  </a:txBody>
                  <a:tcPr marT="7500" marB="0" marR="7500" marL="7500"/>
                </a:tc>
              </a:tr>
              <a:tr h="414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Механизм предоставления инвестиционной площадки</a:t>
                      </a:r>
                      <a:endParaRPr b="0" sz="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b="0" lang="ru-RU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1) Предоставление земельного участка в аренду без проведения торгов в целях реализации масштабных инвестиционных проектов с последующим правом выкупа;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b="0" lang="ru-RU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2)Аукцион по аренде/собственности земельных участков</a:t>
                      </a:r>
                      <a:endParaRPr b="0" sz="8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</a:tr>
              <a:tr h="179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b="0" i="0" lang="ru-RU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СЗЗ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b="0" i="0" lang="ru-RU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Санитарно-защитная зона – 300 м до жилых домов</a:t>
                      </a:r>
                      <a:endParaRPr/>
                    </a:p>
                  </a:txBody>
                  <a:tcPr marT="41475" marB="41475" marR="82950" marL="82950"/>
                </a:tc>
              </a:tr>
            </a:tbl>
          </a:graphicData>
        </a:graphic>
      </p:graphicFrame>
      <p:sp>
        <p:nvSpPr>
          <p:cNvPr id="125" name="Google Shape;125;p2"/>
          <p:cNvSpPr/>
          <p:nvPr/>
        </p:nvSpPr>
        <p:spPr>
          <a:xfrm>
            <a:off x="0" y="0"/>
            <a:ext cx="4955869" cy="1241721"/>
          </a:xfrm>
          <a:custGeom>
            <a:rect b="b" l="l" r="r" t="t"/>
            <a:pathLst>
              <a:path extrusionOk="0" h="1216025" w="4775200">
                <a:moveTo>
                  <a:pt x="783162" y="0"/>
                </a:moveTo>
                <a:lnTo>
                  <a:pt x="464165" y="1771"/>
                </a:lnTo>
                <a:lnTo>
                  <a:pt x="0" y="288671"/>
                </a:lnTo>
                <a:lnTo>
                  <a:pt x="0" y="519810"/>
                </a:lnTo>
                <a:lnTo>
                  <a:pt x="829003" y="1215918"/>
                </a:lnTo>
                <a:lnTo>
                  <a:pt x="4774971" y="1201813"/>
                </a:lnTo>
                <a:lnTo>
                  <a:pt x="1663091" y="731625"/>
                </a:lnTo>
                <a:lnTo>
                  <a:pt x="783162" y="0"/>
                </a:lnTo>
                <a:close/>
              </a:path>
            </a:pathLst>
          </a:custGeom>
          <a:solidFill>
            <a:srgbClr val="52A138"/>
          </a:solidFill>
          <a:ln cap="flat" cmpd="sng" w="9525">
            <a:solidFill>
              <a:srgbClr val="52A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4"/>
              <a:buFont typeface="Calibri"/>
              <a:buNone/>
            </a:pPr>
            <a:r>
              <a:t/>
            </a:r>
            <a:endParaRPr b="0" i="0" sz="1904" u="none" cap="none" strike="noStrike">
              <a:solidFill>
                <a:srgbClr val="ED523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2"/>
          <p:cNvSpPr/>
          <p:nvPr/>
        </p:nvSpPr>
        <p:spPr>
          <a:xfrm>
            <a:off x="1" y="578158"/>
            <a:ext cx="5624136" cy="828790"/>
          </a:xfrm>
          <a:custGeom>
            <a:rect b="b" l="l" r="r" t="t"/>
            <a:pathLst>
              <a:path extrusionOk="0" h="746760" w="9635490">
                <a:moveTo>
                  <a:pt x="9635382" y="0"/>
                </a:moveTo>
                <a:lnTo>
                  <a:pt x="0" y="0"/>
                </a:lnTo>
                <a:lnTo>
                  <a:pt x="904855" y="744354"/>
                </a:lnTo>
                <a:lnTo>
                  <a:pt x="9635382" y="746522"/>
                </a:lnTo>
                <a:lnTo>
                  <a:pt x="9635382" y="0"/>
                </a:lnTo>
                <a:close/>
              </a:path>
            </a:pathLst>
          </a:custGeom>
          <a:solidFill>
            <a:srgbClr val="1F386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4"/>
              <a:buFont typeface="Calibri"/>
              <a:buNone/>
            </a:pPr>
            <a:r>
              <a:t/>
            </a:r>
            <a:endParaRPr b="0" i="0" sz="1904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2"/>
          <p:cNvSpPr/>
          <p:nvPr/>
        </p:nvSpPr>
        <p:spPr>
          <a:xfrm>
            <a:off x="0" y="0"/>
            <a:ext cx="1195754" cy="480262"/>
          </a:xfrm>
          <a:custGeom>
            <a:rect b="b" l="l" r="r" t="t"/>
            <a:pathLst>
              <a:path extrusionOk="0" h="454025" w="1056640">
                <a:moveTo>
                  <a:pt x="507743" y="0"/>
                </a:moveTo>
                <a:lnTo>
                  <a:pt x="0" y="1197"/>
                </a:lnTo>
                <a:lnTo>
                  <a:pt x="0" y="453595"/>
                </a:lnTo>
                <a:lnTo>
                  <a:pt x="1056614" y="453595"/>
                </a:lnTo>
                <a:lnTo>
                  <a:pt x="507743" y="0"/>
                </a:lnTo>
                <a:close/>
              </a:path>
            </a:pathLst>
          </a:custGeom>
          <a:solidFill>
            <a:srgbClr val="C2C5BE"/>
          </a:solidFill>
          <a:ln cap="flat" cmpd="sng" w="9525">
            <a:solidFill>
              <a:srgbClr val="C2C5B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4"/>
              <a:buFont typeface="Calibri"/>
              <a:buNone/>
            </a:pPr>
            <a:r>
              <a:t/>
            </a:r>
            <a:endParaRPr b="0" i="0" sz="1904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2"/>
          <p:cNvSpPr txBox="1"/>
          <p:nvPr/>
        </p:nvSpPr>
        <p:spPr>
          <a:xfrm>
            <a:off x="1064922" y="830882"/>
            <a:ext cx="3890947" cy="317302"/>
          </a:xfrm>
          <a:prstGeom prst="rect">
            <a:avLst/>
          </a:prstGeom>
          <a:noFill/>
          <a:ln>
            <a:noFill/>
          </a:ln>
        </p:spPr>
        <p:txBody>
          <a:bodyPr anchorCtr="0" anchor="t" bIns="40800" lIns="81650" spcFirstLastPara="1" rIns="81650" wrap="square" tIns="40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КУРГАНСКАЯ ОБЛАСТЬ, ДАЛМАТОВСКИЙ РАЙОН</a:t>
            </a:r>
            <a:endParaRPr/>
          </a:p>
        </p:txBody>
      </p:sp>
      <p:sp>
        <p:nvSpPr>
          <p:cNvPr id="129" name="Google Shape;129;p2"/>
          <p:cNvSpPr/>
          <p:nvPr/>
        </p:nvSpPr>
        <p:spPr>
          <a:xfrm>
            <a:off x="5929509" y="3961963"/>
            <a:ext cx="5708072" cy="2550848"/>
          </a:xfrm>
          <a:prstGeom prst="rect">
            <a:avLst/>
          </a:prstGeom>
          <a:noFill/>
          <a:ln>
            <a:noFill/>
          </a:ln>
        </p:spPr>
        <p:txBody>
          <a:bodyPr anchorCtr="0" anchor="t" bIns="41475" lIns="82950" spcFirstLastPara="1" rIns="82950" wrap="square" tIns="41475">
            <a:spAutoFit/>
          </a:bodyPr>
          <a:lstStyle/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Предоставление земельного участка без проведения торгов.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 рамках мероприятий программы поддержки начинающих фермеров возможно получить грант в размере до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5,0 млн. рублей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на условиях 10% долевого финансирования целевых расходов за счет собственных средств крестьянского (фермерского) хозяйства.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Возмещение до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50 %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затрат на приобретение оборудования для животноводства при строительстве молочно-товарной фермы до 400 голов коров но не более 30 млн. руб.;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Субсидирование до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25 %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затрат на строительство молочных комплексов  от 400 голов коров;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Возмещение до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65 %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затрат, понесенных в связи с приобретением молодняка сельскохозяйственных животных;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Получение льготных краткосрочных кредитов до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5%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направленных на развитие отрасли животноводства по следующим направлениям: на приобретение молодняка сельскохозяйственных животных, кормов, ветеринарных препаратов.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Возмещение части затрат на 1 килограмм реализованного и (или) отгруженного на собственную переработку коровьего молока;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Субсидии на техническое перевооружение производства сельскохозяйственных товаропроизводителей в рамках приоритетных отраслей животноводства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40%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на кормозаготовительную технику и оборудование, оборудование для ферм 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Субсидирование на приобретение не племенного скота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60 %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от стоимости, при приобретении от 20 голов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16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16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"/>
          <p:cNvSpPr txBox="1"/>
          <p:nvPr/>
        </p:nvSpPr>
        <p:spPr>
          <a:xfrm>
            <a:off x="1020232" y="172507"/>
            <a:ext cx="4909277" cy="2320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425">
            <a:spAutoFit/>
          </a:bodyPr>
          <a:lstStyle/>
          <a:p>
            <a:pPr indent="0" lvl="0" marL="12186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1F4E79"/>
                </a:solidFill>
                <a:latin typeface="Arial"/>
                <a:ea typeface="Arial"/>
                <a:cs typeface="Arial"/>
                <a:sym typeface="Arial"/>
              </a:rPr>
              <a:t>НЕИСПОЛЬЗУЕМЫЕ ЗЕМЕЛЬНЫЕ УЧАСТКИ</a:t>
            </a:r>
            <a:endParaRPr b="0" i="0" sz="1400" u="none" cap="none" strike="noStrike">
              <a:solidFill>
                <a:srgbClr val="1F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36" name="Google Shape;136;p3"/>
          <p:cNvGraphicFramePr/>
          <p:nvPr/>
        </p:nvGraphicFramePr>
        <p:xfrm>
          <a:off x="5788039" y="6208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{682AD5FA-5E19-4AB6-A9EA-E753A7B3DCD6}</a:tableStyleId>
              </a:tblPr>
              <a:tblGrid>
                <a:gridCol w="2674475"/>
                <a:gridCol w="3195475"/>
              </a:tblGrid>
              <a:tr h="276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Кадастровый номер земельного участка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45:04:012601:121 (удаленность от производственной площадки 17 км)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276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Площадь земельного участка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Пашня - 6 тыс. га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179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Собственник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Муниципальная собственность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Есть обременение на строительство от Минобороны</a:t>
                      </a:r>
                      <a:endParaRPr/>
                    </a:p>
                  </a:txBody>
                  <a:tcPr marT="41475" marB="41475" marR="82950" marL="82950"/>
                </a:tc>
              </a:tr>
              <a:tr h="179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Категория земель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Земли сельскохозяйственного назначения</a:t>
                      </a:r>
                      <a:endParaRPr/>
                    </a:p>
                  </a:txBody>
                  <a:tcPr marT="41475" marB="41475" marR="82950" marL="82950"/>
                </a:tc>
              </a:tr>
              <a:tr h="276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Разрешенное использование земельного участка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Для сельскохозяйственного использования (выращивание сельскохозяйственных культур)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276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Стоимость аренды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га 350 руб. год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t/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142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Показатель почвенного плодородия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85725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0,74</a:t>
                      </a:r>
                      <a:endParaRPr b="0" sz="1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</a:tr>
              <a:tr h="414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Урожайность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85725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Зерновые, зернобобовые - 16,14 ц/га</a:t>
                      </a:r>
                      <a:endParaRPr/>
                    </a:p>
                    <a:p>
                      <a:pPr indent="0" lvl="0" marL="85725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Однолетние травы на зеленый корм - 55,3 ц/га</a:t>
                      </a:r>
                      <a:endParaRPr/>
                    </a:p>
                    <a:p>
                      <a:pPr indent="0" lvl="0" marL="85725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Кукуруза на корм - 121,6 ц/га</a:t>
                      </a:r>
                      <a:endParaRPr b="0" sz="1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</a:tr>
              <a:tr h="179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Последний год использования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2014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179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Механизм предоставления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Заключение договора аренды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</a:tbl>
          </a:graphicData>
        </a:graphic>
      </p:graphicFrame>
      <p:sp>
        <p:nvSpPr>
          <p:cNvPr id="137" name="Google Shape;137;p3"/>
          <p:cNvSpPr/>
          <p:nvPr/>
        </p:nvSpPr>
        <p:spPr>
          <a:xfrm>
            <a:off x="0" y="0"/>
            <a:ext cx="4955869" cy="1241721"/>
          </a:xfrm>
          <a:custGeom>
            <a:rect b="b" l="l" r="r" t="t"/>
            <a:pathLst>
              <a:path extrusionOk="0" h="1216025" w="4775200">
                <a:moveTo>
                  <a:pt x="783162" y="0"/>
                </a:moveTo>
                <a:lnTo>
                  <a:pt x="464165" y="1771"/>
                </a:lnTo>
                <a:lnTo>
                  <a:pt x="0" y="288671"/>
                </a:lnTo>
                <a:lnTo>
                  <a:pt x="0" y="519810"/>
                </a:lnTo>
                <a:lnTo>
                  <a:pt x="829003" y="1215918"/>
                </a:lnTo>
                <a:lnTo>
                  <a:pt x="4774971" y="1201813"/>
                </a:lnTo>
                <a:lnTo>
                  <a:pt x="1663091" y="731625"/>
                </a:lnTo>
                <a:lnTo>
                  <a:pt x="783162" y="0"/>
                </a:lnTo>
                <a:close/>
              </a:path>
            </a:pathLst>
          </a:custGeom>
          <a:solidFill>
            <a:srgbClr val="52A138"/>
          </a:solidFill>
          <a:ln cap="flat" cmpd="sng" w="9525">
            <a:solidFill>
              <a:srgbClr val="52A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4"/>
              <a:buFont typeface="Calibri"/>
              <a:buNone/>
            </a:pPr>
            <a:r>
              <a:t/>
            </a:r>
            <a:endParaRPr b="0" i="0" sz="1904" u="none" cap="none" strike="noStrike">
              <a:solidFill>
                <a:srgbClr val="ED523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3"/>
          <p:cNvSpPr/>
          <p:nvPr/>
        </p:nvSpPr>
        <p:spPr>
          <a:xfrm>
            <a:off x="1" y="578158"/>
            <a:ext cx="5624136" cy="828790"/>
          </a:xfrm>
          <a:custGeom>
            <a:rect b="b" l="l" r="r" t="t"/>
            <a:pathLst>
              <a:path extrusionOk="0" h="746760" w="9635490">
                <a:moveTo>
                  <a:pt x="9635382" y="0"/>
                </a:moveTo>
                <a:lnTo>
                  <a:pt x="0" y="0"/>
                </a:lnTo>
                <a:lnTo>
                  <a:pt x="904855" y="744354"/>
                </a:lnTo>
                <a:lnTo>
                  <a:pt x="9635382" y="746522"/>
                </a:lnTo>
                <a:lnTo>
                  <a:pt x="9635382" y="0"/>
                </a:lnTo>
                <a:close/>
              </a:path>
            </a:pathLst>
          </a:custGeom>
          <a:solidFill>
            <a:srgbClr val="1F386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4"/>
              <a:buFont typeface="Calibri"/>
              <a:buNone/>
            </a:pPr>
            <a:r>
              <a:t/>
            </a:r>
            <a:endParaRPr b="0" i="0" sz="1904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3"/>
          <p:cNvSpPr/>
          <p:nvPr/>
        </p:nvSpPr>
        <p:spPr>
          <a:xfrm>
            <a:off x="0" y="0"/>
            <a:ext cx="1195754" cy="480262"/>
          </a:xfrm>
          <a:custGeom>
            <a:rect b="b" l="l" r="r" t="t"/>
            <a:pathLst>
              <a:path extrusionOk="0" h="454025" w="1056640">
                <a:moveTo>
                  <a:pt x="507743" y="0"/>
                </a:moveTo>
                <a:lnTo>
                  <a:pt x="0" y="1197"/>
                </a:lnTo>
                <a:lnTo>
                  <a:pt x="0" y="453595"/>
                </a:lnTo>
                <a:lnTo>
                  <a:pt x="1056614" y="453595"/>
                </a:lnTo>
                <a:lnTo>
                  <a:pt x="507743" y="0"/>
                </a:lnTo>
                <a:close/>
              </a:path>
            </a:pathLst>
          </a:custGeom>
          <a:solidFill>
            <a:srgbClr val="C2C5BE"/>
          </a:solidFill>
          <a:ln cap="flat" cmpd="sng" w="9525">
            <a:solidFill>
              <a:srgbClr val="C2C5B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4"/>
              <a:buFont typeface="Calibri"/>
              <a:buNone/>
            </a:pPr>
            <a:r>
              <a:t/>
            </a:r>
            <a:endParaRPr b="0" i="0" sz="1904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3"/>
          <p:cNvSpPr txBox="1"/>
          <p:nvPr/>
        </p:nvSpPr>
        <p:spPr>
          <a:xfrm>
            <a:off x="1064922" y="830882"/>
            <a:ext cx="3890947" cy="317302"/>
          </a:xfrm>
          <a:prstGeom prst="rect">
            <a:avLst/>
          </a:prstGeom>
          <a:noFill/>
          <a:ln>
            <a:noFill/>
          </a:ln>
        </p:spPr>
        <p:txBody>
          <a:bodyPr anchorCtr="0" anchor="t" bIns="40800" lIns="81650" spcFirstLastPara="1" rIns="81650" wrap="square" tIns="40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КУРГАНСКАЯ ОБЛАСТЬ, ДАЛМАТОВСКИЙ РАЙОН</a:t>
            </a:r>
            <a:endParaRPr/>
          </a:p>
        </p:txBody>
      </p:sp>
      <p:pic>
        <p:nvPicPr>
          <p:cNvPr id="141" name="Google Shape;14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79990" y="4485736"/>
            <a:ext cx="8083091" cy="2285999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88900" rotWithShape="0" algn="tl">
              <a:srgbClr val="000000">
                <a:alpha val="44705"/>
              </a:srgbClr>
            </a:outerShdw>
          </a:effectLst>
        </p:spPr>
      </p:pic>
      <p:pic>
        <p:nvPicPr>
          <p:cNvPr id="142" name="Google Shape;14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63416" y="1567853"/>
            <a:ext cx="4022907" cy="2976323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id="143" name="Google Shape;143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4958" y="3776010"/>
            <a:ext cx="2626847" cy="2845755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9" name="Google Shape;149;p4"/>
          <p:cNvGraphicFramePr/>
          <p:nvPr/>
        </p:nvGraphicFramePr>
        <p:xfrm>
          <a:off x="5873843" y="855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{682AD5FA-5E19-4AB6-A9EA-E753A7B3DCD6}</a:tableStyleId>
              </a:tblPr>
              <a:tblGrid>
                <a:gridCol w="2027650"/>
                <a:gridCol w="3974850"/>
              </a:tblGrid>
              <a:tr h="401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b="0" i="0" lang="ru-RU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Площадь земельного участка,</a:t>
                      </a:r>
                      <a:endParaRPr b="0" i="0" sz="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Возможно формирование двух участков для строительства фермы: участок №1 – 8 га., вблизи от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автодороги Катайск-Шутино, участок №2 – 30га., ближе к границе с Далматовским районом.</a:t>
                      </a:r>
                      <a:endParaRPr/>
                    </a:p>
                  </a:txBody>
                  <a:tcPr marT="41475" marB="41475" marR="82950" marL="82950"/>
                </a:tc>
              </a:tr>
              <a:tr h="162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b="0" i="0" lang="ru-RU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Собственник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участок не сформирован</a:t>
                      </a:r>
                      <a:endParaRPr/>
                    </a:p>
                  </a:txBody>
                  <a:tcPr marT="41475" marB="41475" marR="82950" marL="82950"/>
                </a:tc>
              </a:tr>
              <a:tr h="105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Категория земель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земли сельскохозяйственного назначения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</a:tr>
              <a:tr h="89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Вид разрешенного использования 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Зона сельскохозяйственного назначения (Строительство животноводческой фермы)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</a:tr>
              <a:tr h="162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b="0" i="0" lang="ru-RU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Подъездные пути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b="0" i="0" lang="ru-RU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Дорога обеспечена грунтовым покрытием</a:t>
                      </a:r>
                      <a:endParaRPr/>
                    </a:p>
                  </a:txBody>
                  <a:tcPr marT="41475" marB="41475" marR="82950" marL="82950"/>
                </a:tc>
              </a:tr>
              <a:tr h="149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b="0" i="0" lang="ru-RU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Электроснабжение, стоимость подключения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Требуется строительство ВЛ-10кВ протяженностью примерно 600 м. Максимальная (допустимая к подключению) мощность 0,4 МВт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31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b="0" i="0" lang="ru-RU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Газоснабжение, стоимость подключения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Инженерная инфраструктура обеспечена возможностью подключения на расстоянии 10 км. Техническая возможность подачи газа по сетям газораспределения имеется в объеме до 5 000м3/ч в районе ГРС Катайск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105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Водоснабжение 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обустройство артезианской скважины</a:t>
                      </a:r>
                      <a:endParaRPr/>
                    </a:p>
                  </a:txBody>
                  <a:tcPr marT="7500" marB="0" marR="7500" marL="7500"/>
                </a:tc>
              </a:tr>
              <a:tr h="308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Водоотведение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0" lang="ru-RU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Возможность организации артезианской скважины. Точную информацию о количестве и качестве подземных вод можно получить только по результатам геологоразведочных работ. </a:t>
                      </a:r>
                      <a:endParaRPr b="0" sz="8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</a:tr>
              <a:tr h="26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b="0" i="0" lang="ru-RU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Водоснабжение, стоимость подключения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0" lang="ru-RU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Возможно строительство локальной канализации с отводом нечистот в септик.</a:t>
                      </a:r>
                      <a:endParaRPr/>
                    </a:p>
                  </a:txBody>
                  <a:tcPr marT="7500" marB="0" marR="7500" marL="7500"/>
                </a:tc>
              </a:tr>
              <a:tr h="429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Механизм предоставления инвестиционной площадки</a:t>
                      </a:r>
                      <a:endParaRPr b="0" sz="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b="0" lang="ru-RU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1) Предоставление земельного участка в аренду без проведения торгов в целях реализации масштабных инвестиционных проектов с последующим правом выкупа;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b="0" lang="ru-RU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2)Аукцион по аренде/собственности земельных участков</a:t>
                      </a:r>
                      <a:endParaRPr b="0" sz="8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</a:tr>
              <a:tr h="202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b="0" i="0" lang="ru-RU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СЗЗ</a:t>
                      </a:r>
                      <a:endParaRPr/>
                    </a:p>
                  </a:txBody>
                  <a:tcPr marT="7500" marB="0" marR="7500" marL="75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0" lang="ru-RU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 км до жилых домов</a:t>
                      </a:r>
                      <a:endParaRPr/>
                    </a:p>
                  </a:txBody>
                  <a:tcPr marT="7500" marB="0" marR="7500" marL="7500"/>
                </a:tc>
              </a:tr>
            </a:tbl>
          </a:graphicData>
        </a:graphic>
      </p:graphicFrame>
      <p:pic>
        <p:nvPicPr>
          <p:cNvPr id="150" name="Google Shape;150;p4"/>
          <p:cNvPicPr preferRelativeResize="0"/>
          <p:nvPr/>
        </p:nvPicPr>
        <p:blipFill rotWithShape="1">
          <a:blip r:embed="rId3">
            <a:alphaModFix/>
          </a:blip>
          <a:srcRect b="42365" l="0" r="524" t="0"/>
          <a:stretch/>
        </p:blipFill>
        <p:spPr>
          <a:xfrm>
            <a:off x="130442" y="1637148"/>
            <a:ext cx="5743401" cy="241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38085" y="5151529"/>
            <a:ext cx="3633710" cy="15272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4"/>
          <p:cNvSpPr txBox="1"/>
          <p:nvPr/>
        </p:nvSpPr>
        <p:spPr>
          <a:xfrm>
            <a:off x="1523520" y="6516657"/>
            <a:ext cx="1348940" cy="209309"/>
          </a:xfrm>
          <a:prstGeom prst="rect">
            <a:avLst/>
          </a:prstGeom>
          <a:noFill/>
          <a:ln>
            <a:noFill/>
          </a:ln>
        </p:spPr>
        <p:txBody>
          <a:bodyPr anchorCtr="0" anchor="t" bIns="41475" lIns="82950" spcFirstLastPara="1" rIns="82950" wrap="square" tIns="414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816" u="sng" cap="none" strike="noStrike">
                <a:solidFill>
                  <a:srgbClr val="253F6D"/>
                </a:solidFill>
                <a:latin typeface="Arial"/>
                <a:ea typeface="Arial"/>
                <a:cs typeface="Arial"/>
                <a:sym typeface="Arial"/>
              </a:rPr>
              <a:t>НАЛОГОВЫЕ ЛЬГОТЫ</a:t>
            </a:r>
            <a:endParaRPr/>
          </a:p>
        </p:txBody>
      </p:sp>
      <p:sp>
        <p:nvSpPr>
          <p:cNvPr id="153" name="Google Shape;153;p4"/>
          <p:cNvSpPr txBox="1"/>
          <p:nvPr/>
        </p:nvSpPr>
        <p:spPr>
          <a:xfrm>
            <a:off x="4964888" y="5587098"/>
            <a:ext cx="1189143" cy="642120"/>
          </a:xfrm>
          <a:prstGeom prst="rect">
            <a:avLst/>
          </a:prstGeom>
          <a:noFill/>
          <a:ln>
            <a:noFill/>
          </a:ln>
        </p:spPr>
        <p:txBody>
          <a:bodyPr anchorCtr="1" anchor="t" bIns="41475" lIns="82950" spcFirstLastPara="1" rIns="82950" wrap="square" tIns="414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14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0%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907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Местные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907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налоги</a:t>
            </a:r>
            <a:endParaRPr/>
          </a:p>
        </p:txBody>
      </p:sp>
      <p:sp>
        <p:nvSpPr>
          <p:cNvPr id="154" name="Google Shape;154;p4"/>
          <p:cNvSpPr/>
          <p:nvPr/>
        </p:nvSpPr>
        <p:spPr>
          <a:xfrm>
            <a:off x="5534301" y="4292828"/>
            <a:ext cx="5352200" cy="397053"/>
          </a:xfrm>
          <a:prstGeom prst="rect">
            <a:avLst/>
          </a:prstGeom>
          <a:noFill/>
          <a:ln>
            <a:noFill/>
          </a:ln>
        </p:spPr>
        <p:txBody>
          <a:bodyPr anchorCtr="0" anchor="t" bIns="41475" lIns="82950" spcFirstLastPara="1" rIns="82950" wrap="square" tIns="41475">
            <a:spAutoFit/>
          </a:bodyPr>
          <a:lstStyle/>
          <a:p>
            <a:pPr indent="-184335" lvl="0" marL="398114" marR="1389360" rtl="0" algn="l">
              <a:lnSpc>
                <a:spcPct val="1022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363"/>
              <a:buFont typeface="Courier New"/>
              <a:buNone/>
            </a:pPr>
            <a:r>
              <a:t/>
            </a:r>
            <a:endParaRPr b="0" i="0" sz="363" u="none" cap="none" strike="noStrike">
              <a:solidFill>
                <a:srgbClr val="20386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1285" lvl="0" marL="398114" marR="1389360" rtl="0" algn="l">
              <a:lnSpc>
                <a:spcPct val="1022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726"/>
              <a:buFont typeface="Courier New"/>
              <a:buNone/>
            </a:pPr>
            <a:r>
              <a:t/>
            </a:r>
            <a:endParaRPr b="0" i="0" sz="726" u="none" cap="none" strike="noStrike">
              <a:solidFill>
                <a:srgbClr val="20386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90728" marR="1389360" rtl="0" algn="l">
              <a:lnSpc>
                <a:spcPct val="102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907" u="none" cap="none" strike="noStrike">
              <a:solidFill>
                <a:srgbClr val="1F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4"/>
          <p:cNvSpPr/>
          <p:nvPr/>
        </p:nvSpPr>
        <p:spPr>
          <a:xfrm>
            <a:off x="0" y="0"/>
            <a:ext cx="4955869" cy="1241721"/>
          </a:xfrm>
          <a:custGeom>
            <a:rect b="b" l="l" r="r" t="t"/>
            <a:pathLst>
              <a:path extrusionOk="0" h="1216025" w="4775200">
                <a:moveTo>
                  <a:pt x="783162" y="0"/>
                </a:moveTo>
                <a:lnTo>
                  <a:pt x="464165" y="1771"/>
                </a:lnTo>
                <a:lnTo>
                  <a:pt x="0" y="288671"/>
                </a:lnTo>
                <a:lnTo>
                  <a:pt x="0" y="519810"/>
                </a:lnTo>
                <a:lnTo>
                  <a:pt x="829003" y="1215918"/>
                </a:lnTo>
                <a:lnTo>
                  <a:pt x="4774971" y="1201813"/>
                </a:lnTo>
                <a:lnTo>
                  <a:pt x="1663091" y="731625"/>
                </a:lnTo>
                <a:lnTo>
                  <a:pt x="783162" y="0"/>
                </a:lnTo>
                <a:close/>
              </a:path>
            </a:pathLst>
          </a:custGeom>
          <a:solidFill>
            <a:srgbClr val="52A138"/>
          </a:solidFill>
          <a:ln cap="flat" cmpd="sng" w="9525">
            <a:solidFill>
              <a:srgbClr val="52A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4"/>
              <a:buFont typeface="Calibri"/>
              <a:buNone/>
            </a:pPr>
            <a:r>
              <a:t/>
            </a:r>
            <a:endParaRPr b="0" i="0" sz="1904" u="none" cap="none" strike="noStrike">
              <a:solidFill>
                <a:srgbClr val="ED523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4"/>
          <p:cNvSpPr/>
          <p:nvPr/>
        </p:nvSpPr>
        <p:spPr>
          <a:xfrm>
            <a:off x="0" y="565088"/>
            <a:ext cx="5884709" cy="684611"/>
          </a:xfrm>
          <a:custGeom>
            <a:rect b="b" l="l" r="r" t="t"/>
            <a:pathLst>
              <a:path extrusionOk="0" h="746760" w="9635490">
                <a:moveTo>
                  <a:pt x="9635382" y="0"/>
                </a:moveTo>
                <a:lnTo>
                  <a:pt x="0" y="0"/>
                </a:lnTo>
                <a:lnTo>
                  <a:pt x="904855" y="744354"/>
                </a:lnTo>
                <a:lnTo>
                  <a:pt x="9635382" y="746522"/>
                </a:lnTo>
                <a:lnTo>
                  <a:pt x="9635382" y="0"/>
                </a:lnTo>
                <a:close/>
              </a:path>
            </a:pathLst>
          </a:custGeom>
          <a:solidFill>
            <a:srgbClr val="1F386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4"/>
              <a:buFont typeface="Calibri"/>
              <a:buNone/>
            </a:pPr>
            <a:r>
              <a:t/>
            </a:r>
            <a:endParaRPr b="0" i="0" sz="1904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4"/>
          <p:cNvSpPr/>
          <p:nvPr/>
        </p:nvSpPr>
        <p:spPr>
          <a:xfrm>
            <a:off x="0" y="0"/>
            <a:ext cx="1195754" cy="480262"/>
          </a:xfrm>
          <a:custGeom>
            <a:rect b="b" l="l" r="r" t="t"/>
            <a:pathLst>
              <a:path extrusionOk="0" h="454025" w="1056640">
                <a:moveTo>
                  <a:pt x="507743" y="0"/>
                </a:moveTo>
                <a:lnTo>
                  <a:pt x="0" y="1197"/>
                </a:lnTo>
                <a:lnTo>
                  <a:pt x="0" y="453595"/>
                </a:lnTo>
                <a:lnTo>
                  <a:pt x="1056614" y="453595"/>
                </a:lnTo>
                <a:lnTo>
                  <a:pt x="507743" y="0"/>
                </a:lnTo>
                <a:close/>
              </a:path>
            </a:pathLst>
          </a:custGeom>
          <a:solidFill>
            <a:srgbClr val="C2C5BE"/>
          </a:solidFill>
          <a:ln cap="flat" cmpd="sng" w="9525">
            <a:solidFill>
              <a:srgbClr val="C2C5B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4"/>
              <a:buFont typeface="Calibri"/>
              <a:buNone/>
            </a:pPr>
            <a:r>
              <a:t/>
            </a:r>
            <a:endParaRPr b="0" i="0" sz="1904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4"/>
          <p:cNvSpPr txBox="1"/>
          <p:nvPr/>
        </p:nvSpPr>
        <p:spPr>
          <a:xfrm>
            <a:off x="1195754" y="698557"/>
            <a:ext cx="3755733" cy="489876"/>
          </a:xfrm>
          <a:prstGeom prst="rect">
            <a:avLst/>
          </a:prstGeom>
          <a:noFill/>
          <a:ln>
            <a:noFill/>
          </a:ln>
        </p:spPr>
        <p:txBody>
          <a:bodyPr anchorCtr="0" anchor="t" bIns="40800" lIns="81650" spcFirstLastPara="1" rIns="81650" wrap="square" tIns="40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КУРГАНСКАЯ ОБЛАСТЬ, КАТАЙСКИЙ РАЙОН</a:t>
            </a:r>
            <a:endParaRPr/>
          </a:p>
        </p:txBody>
      </p:sp>
      <p:sp>
        <p:nvSpPr>
          <p:cNvPr id="159" name="Google Shape;159;p4"/>
          <p:cNvSpPr txBox="1"/>
          <p:nvPr/>
        </p:nvSpPr>
        <p:spPr>
          <a:xfrm>
            <a:off x="1020232" y="56481"/>
            <a:ext cx="4909277" cy="4635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425">
            <a:spAutoFit/>
          </a:bodyPr>
          <a:lstStyle/>
          <a:p>
            <a:pPr indent="0" lvl="0" marL="12186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1F4E79"/>
                </a:solidFill>
                <a:latin typeface="Arial"/>
                <a:ea typeface="Arial"/>
                <a:cs typeface="Arial"/>
                <a:sym typeface="Arial"/>
              </a:rPr>
              <a:t>ИНВЕСТИЦИОННАЯ ПЛОЩАДКА </a:t>
            </a:r>
            <a:endParaRPr b="1" i="0" sz="1400" u="none" cap="none" strike="noStrike">
              <a:solidFill>
                <a:srgbClr val="1F4E7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186" marR="0" rtl="0" algn="ctr">
              <a:spcBef>
                <a:spcPts val="132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1F4E79"/>
                </a:solidFill>
                <a:latin typeface="Arial"/>
                <a:ea typeface="Arial"/>
                <a:cs typeface="Arial"/>
                <a:sym typeface="Arial"/>
              </a:rPr>
              <a:t>под размещение животноводческой фермы</a:t>
            </a:r>
            <a:endParaRPr b="0" i="0" sz="1400" u="none" cap="none" strike="noStrike">
              <a:solidFill>
                <a:srgbClr val="1F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4"/>
          <p:cNvSpPr/>
          <p:nvPr/>
        </p:nvSpPr>
        <p:spPr>
          <a:xfrm>
            <a:off x="5999263" y="3937820"/>
            <a:ext cx="5708072" cy="2550848"/>
          </a:xfrm>
          <a:prstGeom prst="rect">
            <a:avLst/>
          </a:prstGeom>
          <a:noFill/>
          <a:ln>
            <a:noFill/>
          </a:ln>
        </p:spPr>
        <p:txBody>
          <a:bodyPr anchorCtr="0" anchor="t" bIns="41475" lIns="82950" spcFirstLastPara="1" rIns="82950" wrap="square" tIns="41475">
            <a:spAutoFit/>
          </a:bodyPr>
          <a:lstStyle/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Предоставление земельного участка без проведения торгов.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 рамках мероприятий программы поддержки начинающих фермеров возможно получить грант в размере до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5,0 млн. рублей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на условиях 10% долевого финансирования целевых расходов за счет собственных средств крестьянского (фермерского) хозяйства.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Возмещение до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50 %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затрат на приобретение оборудования для животноводства при строительстве молочно-товарной фермы до 400 голов коров но не более 30 млн. руб.;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Субсидирование до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25 %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затрат на строительство молочных комплексов  от 400 голов коров;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Возмещение до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65 %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затрат, понесенных в связи с приобретением молодняка сельскохозяйственных животных;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Получение льготных краткосрочных кредитов до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5%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направленных на развитие отрасли животноводства по следующим направлениям: на приобретение молодняка сельскохозяйственных животных, кормов, ветеринарных препаратов.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Возмещение части затрат на 1 килограмм реализованного и (или) отгруженного на собственную переработку коровьего молока;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Субсидии на техническое перевооружение производства сельскохозяйственных товаропроизводителей в рамках приоритетных отраслей животноводства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40%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на кормозаготовительную технику и оборудование, оборудование для ферм 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Субсидирование на приобретение не племенного скота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60 %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от стоимости, при приобретении от 20 голов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16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16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\\Server\depdoc\Отдел растениеводства и механизации\СЛУЖБА МОНИТОРИНГА ЗСХ\! Информация и письма 2020\Ивестпредложения\Предложения 10 площадок по 3 тыс. га\УГМК.jpeg" id="166" name="Google Shape;166;p5"/>
          <p:cNvPicPr preferRelativeResize="0"/>
          <p:nvPr/>
        </p:nvPicPr>
        <p:blipFill rotWithShape="1">
          <a:blip r:embed="rId3">
            <a:alphaModFix/>
          </a:blip>
          <a:srcRect b="9288" l="18256" r="25566" t="5236"/>
          <a:stretch/>
        </p:blipFill>
        <p:spPr>
          <a:xfrm>
            <a:off x="3002837" y="1391363"/>
            <a:ext cx="2947668" cy="2522715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167" name="Google Shape;167;p5"/>
          <p:cNvSpPr/>
          <p:nvPr/>
        </p:nvSpPr>
        <p:spPr>
          <a:xfrm>
            <a:off x="0" y="0"/>
            <a:ext cx="4955869" cy="1241721"/>
          </a:xfrm>
          <a:custGeom>
            <a:rect b="b" l="l" r="r" t="t"/>
            <a:pathLst>
              <a:path extrusionOk="0" h="1216025" w="4775200">
                <a:moveTo>
                  <a:pt x="783162" y="0"/>
                </a:moveTo>
                <a:lnTo>
                  <a:pt x="464165" y="1771"/>
                </a:lnTo>
                <a:lnTo>
                  <a:pt x="0" y="288671"/>
                </a:lnTo>
                <a:lnTo>
                  <a:pt x="0" y="519810"/>
                </a:lnTo>
                <a:lnTo>
                  <a:pt x="829003" y="1215918"/>
                </a:lnTo>
                <a:lnTo>
                  <a:pt x="4774971" y="1201813"/>
                </a:lnTo>
                <a:lnTo>
                  <a:pt x="1663091" y="731625"/>
                </a:lnTo>
                <a:lnTo>
                  <a:pt x="783162" y="0"/>
                </a:lnTo>
                <a:close/>
              </a:path>
            </a:pathLst>
          </a:custGeom>
          <a:solidFill>
            <a:srgbClr val="52A138"/>
          </a:solidFill>
          <a:ln cap="flat" cmpd="sng" w="9525">
            <a:solidFill>
              <a:srgbClr val="52A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4"/>
              <a:buFont typeface="Calibri"/>
              <a:buNone/>
            </a:pPr>
            <a:r>
              <a:t/>
            </a:r>
            <a:endParaRPr b="0" i="0" sz="1904" u="none" cap="none" strike="noStrike">
              <a:solidFill>
                <a:srgbClr val="ED523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5"/>
          <p:cNvSpPr/>
          <p:nvPr/>
        </p:nvSpPr>
        <p:spPr>
          <a:xfrm>
            <a:off x="0" y="565088"/>
            <a:ext cx="5884709" cy="684611"/>
          </a:xfrm>
          <a:custGeom>
            <a:rect b="b" l="l" r="r" t="t"/>
            <a:pathLst>
              <a:path extrusionOk="0" h="746760" w="9635490">
                <a:moveTo>
                  <a:pt x="9635382" y="0"/>
                </a:moveTo>
                <a:lnTo>
                  <a:pt x="0" y="0"/>
                </a:lnTo>
                <a:lnTo>
                  <a:pt x="904855" y="744354"/>
                </a:lnTo>
                <a:lnTo>
                  <a:pt x="9635382" y="746522"/>
                </a:lnTo>
                <a:lnTo>
                  <a:pt x="9635382" y="0"/>
                </a:lnTo>
                <a:close/>
              </a:path>
            </a:pathLst>
          </a:custGeom>
          <a:solidFill>
            <a:srgbClr val="1F386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4"/>
              <a:buFont typeface="Calibri"/>
              <a:buNone/>
            </a:pPr>
            <a:r>
              <a:t/>
            </a:r>
            <a:endParaRPr b="0" i="0" sz="1904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5"/>
          <p:cNvSpPr/>
          <p:nvPr/>
        </p:nvSpPr>
        <p:spPr>
          <a:xfrm>
            <a:off x="0" y="0"/>
            <a:ext cx="1195754" cy="480262"/>
          </a:xfrm>
          <a:custGeom>
            <a:rect b="b" l="l" r="r" t="t"/>
            <a:pathLst>
              <a:path extrusionOk="0" h="454025" w="1056640">
                <a:moveTo>
                  <a:pt x="507743" y="0"/>
                </a:moveTo>
                <a:lnTo>
                  <a:pt x="0" y="1197"/>
                </a:lnTo>
                <a:lnTo>
                  <a:pt x="0" y="453595"/>
                </a:lnTo>
                <a:lnTo>
                  <a:pt x="1056614" y="453595"/>
                </a:lnTo>
                <a:lnTo>
                  <a:pt x="507743" y="0"/>
                </a:lnTo>
                <a:close/>
              </a:path>
            </a:pathLst>
          </a:custGeom>
          <a:solidFill>
            <a:srgbClr val="C2C5BE"/>
          </a:solidFill>
          <a:ln cap="flat" cmpd="sng" w="9525">
            <a:solidFill>
              <a:srgbClr val="C2C5B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4"/>
              <a:buFont typeface="Calibri"/>
              <a:buNone/>
            </a:pPr>
            <a:r>
              <a:t/>
            </a:r>
            <a:endParaRPr b="0" i="0" sz="1904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5"/>
          <p:cNvSpPr txBox="1"/>
          <p:nvPr/>
        </p:nvSpPr>
        <p:spPr>
          <a:xfrm>
            <a:off x="1195754" y="698557"/>
            <a:ext cx="3755733" cy="489876"/>
          </a:xfrm>
          <a:prstGeom prst="rect">
            <a:avLst/>
          </a:prstGeom>
          <a:noFill/>
          <a:ln>
            <a:noFill/>
          </a:ln>
        </p:spPr>
        <p:txBody>
          <a:bodyPr anchorCtr="0" anchor="t" bIns="40800" lIns="81650" spcFirstLastPara="1" rIns="81650" wrap="square" tIns="40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КУРГАНСКАЯ ОБЛАСТЬ, КАТАЙСКИЙ РАЙОН</a:t>
            </a:r>
            <a:endParaRPr/>
          </a:p>
        </p:txBody>
      </p:sp>
      <p:sp>
        <p:nvSpPr>
          <p:cNvPr id="171" name="Google Shape;171;p5"/>
          <p:cNvSpPr txBox="1"/>
          <p:nvPr/>
        </p:nvSpPr>
        <p:spPr>
          <a:xfrm>
            <a:off x="1020232" y="193622"/>
            <a:ext cx="4909277" cy="2320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425">
            <a:spAutoFit/>
          </a:bodyPr>
          <a:lstStyle/>
          <a:p>
            <a:pPr indent="0" lvl="0" marL="12186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1F4E79"/>
                </a:solidFill>
                <a:latin typeface="Arial"/>
                <a:ea typeface="Arial"/>
                <a:cs typeface="Arial"/>
                <a:sym typeface="Arial"/>
              </a:rPr>
              <a:t>НЕИСПОЛЬЗУЕМЫЕ ЗЕМЕЛЬНЫЕ УЧАСТКИ</a:t>
            </a:r>
            <a:endParaRPr b="0" i="0" sz="1400" u="none" cap="none" strike="noStrike">
              <a:solidFill>
                <a:srgbClr val="1F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72" name="Google Shape;172;p5"/>
          <p:cNvGraphicFramePr/>
          <p:nvPr/>
        </p:nvGraphicFramePr>
        <p:xfrm>
          <a:off x="6112966" y="6208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{682AD5FA-5E19-4AB6-A9EA-E753A7B3DCD6}</a:tableStyleId>
              </a:tblPr>
              <a:tblGrid>
                <a:gridCol w="2674475"/>
                <a:gridCol w="3195475"/>
              </a:tblGrid>
              <a:tr h="276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Кадастровый номер земельного участка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45:07:000000:297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276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Площадь земельного участка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Пашня - 5,8 тыс. га (</a:t>
                      </a:r>
                      <a:r>
                        <a:rPr b="0" i="0" lang="ru-RU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удаленность от производственной площадки 21 км)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179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Собственник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Частная собственность ООО «УГМК-Агро»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179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Категория земель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Земли сельскохозяйственного назначения</a:t>
                      </a:r>
                      <a:endParaRPr/>
                    </a:p>
                  </a:txBody>
                  <a:tcPr marT="41475" marB="41475" marR="82950" marL="82950"/>
                </a:tc>
              </a:tr>
              <a:tr h="276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Разрешенное использование земельного участка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Для сельскохозяйственного использования</a:t>
                      </a:r>
                      <a:endParaRPr/>
                    </a:p>
                  </a:txBody>
                  <a:tcPr marT="41475" marB="41475" marR="82950" marL="82950"/>
                </a:tc>
              </a:tr>
              <a:tr h="276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Стоимость аренды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297825">
                <a:tc>
                  <a:txBody>
                    <a:bodyPr/>
                    <a:lstStyle/>
                    <a:p>
                      <a:pPr indent="85725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Цена продажи</a:t>
                      </a:r>
                      <a:endParaRPr b="0" sz="1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  <a:tc>
                  <a:txBody>
                    <a:bodyPr/>
                    <a:lstStyle/>
                    <a:p>
                      <a:pPr indent="85725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50 000 000 руб.</a:t>
                      </a:r>
                      <a:endParaRPr b="0" sz="1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</a:tr>
              <a:tr h="142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Показатель почвенного плодородия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85725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0,76</a:t>
                      </a:r>
                      <a:endParaRPr b="0" sz="1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</a:tr>
              <a:tr h="414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Урожайность, ц/га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85725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Зерновые, зернобобовые - 15,82 ц/га</a:t>
                      </a:r>
                      <a:endParaRPr/>
                    </a:p>
                    <a:p>
                      <a:pPr indent="0" lvl="0" marL="85725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Однолетние травы на зеленый корм - 37,3 ц/га</a:t>
                      </a:r>
                      <a:endParaRPr/>
                    </a:p>
                  </a:txBody>
                  <a:tcPr marT="7500" marB="0" marR="7500" marL="7500"/>
                </a:tc>
              </a:tr>
              <a:tr h="179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Последний год использования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2014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</a:tbl>
          </a:graphicData>
        </a:graphic>
      </p:graphicFrame>
      <p:pic>
        <p:nvPicPr>
          <p:cNvPr id="173" name="Google Shape;17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6162" y="1320566"/>
            <a:ext cx="2666192" cy="2720167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5"/>
          <p:cNvSpPr txBox="1"/>
          <p:nvPr/>
        </p:nvSpPr>
        <p:spPr>
          <a:xfrm>
            <a:off x="1726754" y="2680650"/>
            <a:ext cx="907621" cy="2000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45:07:000000:297</a:t>
            </a:r>
            <a:endParaRPr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5"/>
          <p:cNvSpPr txBox="1"/>
          <p:nvPr/>
        </p:nvSpPr>
        <p:spPr>
          <a:xfrm>
            <a:off x="1779215" y="1555432"/>
            <a:ext cx="2326278" cy="261610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10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Верхнепесковский сельсовет</a:t>
            </a:r>
            <a:endParaRPr b="1" sz="1100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Google Shape;176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6162" y="4040732"/>
            <a:ext cx="2666192" cy="274878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5"/>
          <p:cNvSpPr txBox="1"/>
          <p:nvPr/>
        </p:nvSpPr>
        <p:spPr>
          <a:xfrm>
            <a:off x="2036316" y="4245564"/>
            <a:ext cx="2074607" cy="261610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10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Новоильинский сельсовет</a:t>
            </a:r>
            <a:endParaRPr b="1" sz="1100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78" name="Google Shape;178;p5"/>
          <p:cNvGraphicFramePr/>
          <p:nvPr/>
        </p:nvGraphicFramePr>
        <p:xfrm>
          <a:off x="6112966" y="369553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{682AD5FA-5E19-4AB6-A9EA-E753A7B3DCD6}</a:tableStyleId>
              </a:tblPr>
              <a:tblGrid>
                <a:gridCol w="2674475"/>
                <a:gridCol w="3195475"/>
              </a:tblGrid>
              <a:tr h="276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Кадастровый номер земельного участка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45:07:031201:113-115 45:07:032001:405-414 </a:t>
                      </a:r>
                      <a:endParaRPr/>
                    </a:p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45:07:032101:336-348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276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Площадь земельного участка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3,1 тыс. га (</a:t>
                      </a:r>
                      <a:r>
                        <a:rPr b="0" i="0" lang="ru-RU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удаленность от производственной площадки 25 км)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179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Собственник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Частная собственность ИП Качалкова Е.В.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179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Категория земель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Земли сельскохозяйственного назначения</a:t>
                      </a:r>
                      <a:endParaRPr/>
                    </a:p>
                  </a:txBody>
                  <a:tcPr marT="41475" marB="41475" marR="82950" marL="82950"/>
                </a:tc>
              </a:tr>
              <a:tr h="276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Разрешенное использование земельного участка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Для сельскохозяйственного производства</a:t>
                      </a:r>
                      <a:endParaRPr/>
                    </a:p>
                  </a:txBody>
                  <a:tcPr marT="41475" marB="41475" marR="82950" marL="82950"/>
                </a:tc>
              </a:tr>
              <a:tr h="276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Стоимость аренды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297825">
                <a:tc>
                  <a:txBody>
                    <a:bodyPr/>
                    <a:lstStyle/>
                    <a:p>
                      <a:pPr indent="85725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Цена продажи</a:t>
                      </a:r>
                      <a:endParaRPr b="0" sz="1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  <a:tc>
                  <a:txBody>
                    <a:bodyPr/>
                    <a:lstStyle/>
                    <a:p>
                      <a:pPr indent="85725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35 000 000 руб.</a:t>
                      </a:r>
                      <a:endParaRPr b="0" sz="1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</a:tr>
              <a:tr h="142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Показатель почвенного плодородия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85725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0,76</a:t>
                      </a:r>
                      <a:endParaRPr b="0" sz="1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</a:tr>
              <a:tr h="414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Урожайность, ц/га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85725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Зерновые, зернобобовые - 15,82 ц/га</a:t>
                      </a:r>
                      <a:endParaRPr/>
                    </a:p>
                    <a:p>
                      <a:pPr indent="0" lvl="0" marL="85725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Однолетние травы на зеленый корм - 37,3 ц/га</a:t>
                      </a:r>
                      <a:endParaRPr/>
                    </a:p>
                  </a:txBody>
                  <a:tcPr marT="7500" marB="0" marR="7500" marL="7500"/>
                </a:tc>
              </a:tr>
              <a:tr h="179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Последний год использования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2014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</a:tbl>
          </a:graphicData>
        </a:graphic>
      </p:graphicFrame>
      <p:pic>
        <p:nvPicPr>
          <p:cNvPr descr="\\Server\depdoc\Отдел растениеводства и механизации\СЛУЖБА МОНИТОРИНГА ЗСХ\! Информация и письма 2020\Ивестпредложения\Предложения 10 площадок по 3 тыс. га\Качалков.jpeg" id="179" name="Google Shape;179;p5"/>
          <p:cNvPicPr preferRelativeResize="0"/>
          <p:nvPr/>
        </p:nvPicPr>
        <p:blipFill rotWithShape="1">
          <a:blip r:embed="rId6">
            <a:alphaModFix/>
          </a:blip>
          <a:srcRect b="35653" l="0" r="7851" t="34508"/>
          <a:stretch/>
        </p:blipFill>
        <p:spPr>
          <a:xfrm>
            <a:off x="2990668" y="4652413"/>
            <a:ext cx="2938841" cy="1691725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"/>
          <p:cNvSpPr/>
          <p:nvPr/>
        </p:nvSpPr>
        <p:spPr>
          <a:xfrm>
            <a:off x="0" y="0"/>
            <a:ext cx="4955869" cy="1241721"/>
          </a:xfrm>
          <a:custGeom>
            <a:rect b="b" l="l" r="r" t="t"/>
            <a:pathLst>
              <a:path extrusionOk="0" h="1216025" w="4775200">
                <a:moveTo>
                  <a:pt x="783162" y="0"/>
                </a:moveTo>
                <a:lnTo>
                  <a:pt x="464165" y="1771"/>
                </a:lnTo>
                <a:lnTo>
                  <a:pt x="0" y="288671"/>
                </a:lnTo>
                <a:lnTo>
                  <a:pt x="0" y="519810"/>
                </a:lnTo>
                <a:lnTo>
                  <a:pt x="829003" y="1215918"/>
                </a:lnTo>
                <a:lnTo>
                  <a:pt x="4774971" y="1201813"/>
                </a:lnTo>
                <a:lnTo>
                  <a:pt x="1663091" y="731625"/>
                </a:lnTo>
                <a:lnTo>
                  <a:pt x="783162" y="0"/>
                </a:lnTo>
                <a:close/>
              </a:path>
            </a:pathLst>
          </a:custGeom>
          <a:solidFill>
            <a:srgbClr val="52A138"/>
          </a:solidFill>
          <a:ln cap="flat" cmpd="sng" w="9525">
            <a:solidFill>
              <a:srgbClr val="52A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4"/>
              <a:buFont typeface="Calibri"/>
              <a:buNone/>
            </a:pPr>
            <a:r>
              <a:t/>
            </a:r>
            <a:endParaRPr b="0" i="0" sz="1904" u="none" cap="none" strike="noStrike">
              <a:solidFill>
                <a:srgbClr val="ED523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6"/>
          <p:cNvSpPr/>
          <p:nvPr/>
        </p:nvSpPr>
        <p:spPr>
          <a:xfrm>
            <a:off x="1" y="578158"/>
            <a:ext cx="5553742" cy="828790"/>
          </a:xfrm>
          <a:custGeom>
            <a:rect b="b" l="l" r="r" t="t"/>
            <a:pathLst>
              <a:path extrusionOk="0" h="746760" w="9635490">
                <a:moveTo>
                  <a:pt x="9635382" y="0"/>
                </a:moveTo>
                <a:lnTo>
                  <a:pt x="0" y="0"/>
                </a:lnTo>
                <a:lnTo>
                  <a:pt x="904855" y="744354"/>
                </a:lnTo>
                <a:lnTo>
                  <a:pt x="9635382" y="746522"/>
                </a:lnTo>
                <a:lnTo>
                  <a:pt x="9635382" y="0"/>
                </a:lnTo>
                <a:close/>
              </a:path>
            </a:pathLst>
          </a:custGeom>
          <a:solidFill>
            <a:srgbClr val="1F386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4"/>
              <a:buFont typeface="Calibri"/>
              <a:buNone/>
            </a:pPr>
            <a:r>
              <a:t/>
            </a:r>
            <a:endParaRPr b="0" i="0" sz="1904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6"/>
          <p:cNvSpPr/>
          <p:nvPr/>
        </p:nvSpPr>
        <p:spPr>
          <a:xfrm>
            <a:off x="0" y="0"/>
            <a:ext cx="1195754" cy="480262"/>
          </a:xfrm>
          <a:custGeom>
            <a:rect b="b" l="l" r="r" t="t"/>
            <a:pathLst>
              <a:path extrusionOk="0" h="454025" w="1056640">
                <a:moveTo>
                  <a:pt x="507743" y="0"/>
                </a:moveTo>
                <a:lnTo>
                  <a:pt x="0" y="1197"/>
                </a:lnTo>
                <a:lnTo>
                  <a:pt x="0" y="453595"/>
                </a:lnTo>
                <a:lnTo>
                  <a:pt x="1056614" y="453595"/>
                </a:lnTo>
                <a:lnTo>
                  <a:pt x="507743" y="0"/>
                </a:lnTo>
                <a:close/>
              </a:path>
            </a:pathLst>
          </a:custGeom>
          <a:solidFill>
            <a:srgbClr val="C2C5BE"/>
          </a:solidFill>
          <a:ln cap="flat" cmpd="sng" w="9525">
            <a:solidFill>
              <a:srgbClr val="C2C5B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4"/>
              <a:buFont typeface="Calibri"/>
              <a:buNone/>
            </a:pPr>
            <a:r>
              <a:t/>
            </a:r>
            <a:endParaRPr b="0" i="0" sz="1904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88" name="Google Shape;188;p6"/>
          <p:cNvGraphicFramePr/>
          <p:nvPr/>
        </p:nvGraphicFramePr>
        <p:xfrm>
          <a:off x="5553743" y="15706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{138034E0-EF1F-4784-8835-8ABD8AAEB4DA}</a:tableStyleId>
              </a:tblPr>
              <a:tblGrid>
                <a:gridCol w="2175525"/>
                <a:gridCol w="4228250"/>
              </a:tblGrid>
              <a:tr h="2896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Площадь площадки </a:t>
                      </a:r>
                      <a:endParaRPr b="1" sz="9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10 га</a:t>
                      </a:r>
                      <a:endParaRPr sz="9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</a:tr>
              <a:tr h="296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Кадастровый номер участка/квартала  </a:t>
                      </a:r>
                      <a:endParaRPr b="1" sz="9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45:09:050502; 45:09:050604; 45:09:050503; 45:09:030703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500 м. северо-западнее с. Каминское</a:t>
                      </a:r>
                      <a:endParaRPr sz="9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</a:tr>
              <a:tr h="2896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Собственник </a:t>
                      </a:r>
                      <a:endParaRPr b="1" sz="9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Земельный участок, муниципальная собственность Обанинского сельсовета на который не разграничена</a:t>
                      </a:r>
                      <a:endParaRPr sz="9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</a:tr>
              <a:tr h="172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Категория земель</a:t>
                      </a:r>
                      <a:endParaRPr b="1" sz="9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Земли населенного пункта</a:t>
                      </a:r>
                      <a:endParaRPr sz="9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</a:tr>
              <a:tr h="296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Основные виды разрешенного использования</a:t>
                      </a:r>
                      <a:endParaRPr b="1" sz="9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Сельскохозяйственное использование (животноводство)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t/>
                      </a:r>
                      <a:endParaRPr sz="9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</a:tr>
              <a:tr h="173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Электроснабжение</a:t>
                      </a:r>
                      <a:endParaRPr b="1" sz="9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Расстояние до ВЛ-10кВ 500 м. </a:t>
                      </a:r>
                      <a:r>
                        <a:rPr b="0" i="0" lang="ru-RU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Максимальная (допустимая к подключению) мощность 0,4 МВт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96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Газоснабжение</a:t>
                      </a:r>
                      <a:endParaRPr b="1" sz="9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В планах проведение газопровода до с. Каминское в 2025 году. (расстояние от г. Куртамыша до с. Каминское 44 км.)</a:t>
                      </a:r>
                      <a:endParaRPr sz="9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</a:tr>
              <a:tr h="173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Водоснабжение </a:t>
                      </a:r>
                      <a:endParaRPr b="1" sz="9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Возможность организации автономной артезианской скважины</a:t>
                      </a:r>
                      <a:endParaRPr sz="9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</a:tr>
              <a:tr h="296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Водоотведение</a:t>
                      </a:r>
                      <a:endParaRPr b="1" sz="9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Возможно строительство локальной канализации с отводом нечистот в септик.</a:t>
                      </a:r>
                      <a:endParaRPr sz="9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</a:tr>
              <a:tr h="173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Подъездные пути</a:t>
                      </a:r>
                      <a:endParaRPr b="1" sz="9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До асфальтированной дороги 1 км.</a:t>
                      </a:r>
                      <a:endParaRPr sz="9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</a:tr>
              <a:tr h="173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Санитарно-защитная зона</a:t>
                      </a:r>
                      <a:endParaRPr b="1" sz="9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Расстояние до ближайших жилых домов 500 м.</a:t>
                      </a:r>
                      <a:endParaRPr sz="9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</a:tr>
              <a:tr h="493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u="none" cap="none" strike="noStrike"/>
                        <a:t>Механизм предоставления инвестиционной площадки</a:t>
                      </a:r>
                      <a:endParaRPr b="1"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1) Предоставление земельного участка в аренду без проведения торгов в целях реализации масштабных инвестиционных проектов с последующим правом выкупа;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2)Аукцион по аренде/собственности земельных участков</a:t>
                      </a:r>
                      <a:endParaRPr b="0"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</a:tr>
              <a:tr h="173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Наличие объектов недвижимости</a:t>
                      </a:r>
                      <a:endParaRPr b="1" sz="9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ru-RU" sz="900" u="none" cap="none" strike="noStrike"/>
                        <a:t>Объектов нет</a:t>
                      </a:r>
                      <a:endParaRPr sz="9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</a:tr>
            </a:tbl>
          </a:graphicData>
        </a:graphic>
      </p:graphicFrame>
      <p:sp>
        <p:nvSpPr>
          <p:cNvPr id="189" name="Google Shape;189;p6"/>
          <p:cNvSpPr txBox="1"/>
          <p:nvPr>
            <p:ph type="title"/>
          </p:nvPr>
        </p:nvSpPr>
        <p:spPr>
          <a:xfrm>
            <a:off x="387498" y="764162"/>
            <a:ext cx="5166245" cy="75494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6100">
            <a:spAutoFit/>
          </a:bodyPr>
          <a:lstStyle/>
          <a:p>
            <a:pPr indent="0" lvl="0" marL="1343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ru-RU" sz="1600"/>
              <a:t>КУРГАНСКАЯ ОБЛАСТЬ, КУРТАМЫШСКИЙ РАЙОН, с. Каминское</a:t>
            </a:r>
            <a:br>
              <a:rPr lang="ru-RU" sz="1600"/>
            </a:br>
            <a:endParaRPr sz="1600"/>
          </a:p>
        </p:txBody>
      </p:sp>
      <p:sp>
        <p:nvSpPr>
          <p:cNvPr id="190" name="Google Shape;190;p6"/>
          <p:cNvSpPr txBox="1"/>
          <p:nvPr/>
        </p:nvSpPr>
        <p:spPr>
          <a:xfrm>
            <a:off x="993881" y="73932"/>
            <a:ext cx="4909277" cy="4635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425">
            <a:spAutoFit/>
          </a:bodyPr>
          <a:lstStyle/>
          <a:p>
            <a:pPr indent="0" lvl="0" marL="12186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1F4E79"/>
                </a:solidFill>
                <a:latin typeface="Arial"/>
                <a:ea typeface="Arial"/>
                <a:cs typeface="Arial"/>
                <a:sym typeface="Arial"/>
              </a:rPr>
              <a:t>ИНВЕСТИЦИОННАЯ ПЛОЩАДКА </a:t>
            </a:r>
            <a:endParaRPr b="1" sz="1400">
              <a:solidFill>
                <a:srgbClr val="1F4E7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186" marR="0" rtl="0" algn="ctr">
              <a:spcBef>
                <a:spcPts val="132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1F4E79"/>
                </a:solidFill>
                <a:latin typeface="Arial"/>
                <a:ea typeface="Arial"/>
                <a:cs typeface="Arial"/>
                <a:sym typeface="Arial"/>
              </a:rPr>
              <a:t>под размещение животноводческой фермы</a:t>
            </a:r>
            <a:endParaRPr sz="1400">
              <a:solidFill>
                <a:srgbClr val="1F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8107" y="1690848"/>
            <a:ext cx="4100899" cy="3330754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id="192" name="Google Shape;19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43016" y="3596317"/>
            <a:ext cx="3611005" cy="3081185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193" name="Google Shape;193;p6"/>
          <p:cNvSpPr/>
          <p:nvPr/>
        </p:nvSpPr>
        <p:spPr>
          <a:xfrm>
            <a:off x="5472816" y="4344433"/>
            <a:ext cx="6484720" cy="2058405"/>
          </a:xfrm>
          <a:prstGeom prst="rect">
            <a:avLst/>
          </a:prstGeom>
          <a:noFill/>
          <a:ln>
            <a:noFill/>
          </a:ln>
        </p:spPr>
        <p:txBody>
          <a:bodyPr anchorCtr="0" anchor="t" bIns="41475" lIns="82950" spcFirstLastPara="1" rIns="82950" wrap="square" tIns="41475">
            <a:spAutoFit/>
          </a:bodyPr>
          <a:lstStyle/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Предоставление земельного участка без проведения торгов.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 рамках мероприятий программы поддержки начинающих фермеров возможно получить грант в размере до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5,0 млн. рублей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на условиях 10% долевого финансирования целевых расходов за счет собственных средств крестьянского (фермерского) хозяйства.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Возмещение до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50 %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затрат на приобретение оборудования для животноводства при строительстве молочно-товарной фермы до 400 голов коров но не более 30 млн. руб.;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Субсидирование до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25 %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затрат на строительство молочных комплексов  от 400 голов коров;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Возмещение до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65 %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затрат, понесенных в связи с приобретением молодняка сельскохозяйственных животных;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Получение льготных краткосрочных кредитов до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5%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направленных на развитие отрасли животноводства по следующим направлениям: на приобретение молодняка сельскохозяйственных животных, кормов, ветеринарных препаратов.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Возмещение части затрат на 1 килограмм реализованного и (или) отгруженного на собственную переработку коровьего молока;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Субсидии на техническое перевооружение производства сельскохозяйственных товаропроизводителей в рамках приоритетных отраслей животноводства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40%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на кормозаготовительную технику и оборудование, оборудование для ферм 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Субсидирование на приобретение не племенного скота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60 %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от стоимости, при приобретении от 20 голов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16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16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\\Server\depdoc\Отдел растениеводства и механизации\СЛУЖБА МОНИТОРИНГА ЗСХ\! Информация и письма 2020\Ивестпредложения\Предложения 10 площадок по 3 тыс. га\Куртамышский.bmp" id="199" name="Google Shape;19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0576" y="1492672"/>
            <a:ext cx="3258449" cy="3003179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7"/>
          <p:cNvSpPr/>
          <p:nvPr/>
        </p:nvSpPr>
        <p:spPr>
          <a:xfrm>
            <a:off x="0" y="0"/>
            <a:ext cx="4955869" cy="1241721"/>
          </a:xfrm>
          <a:custGeom>
            <a:rect b="b" l="l" r="r" t="t"/>
            <a:pathLst>
              <a:path extrusionOk="0" h="1216025" w="4775200">
                <a:moveTo>
                  <a:pt x="783162" y="0"/>
                </a:moveTo>
                <a:lnTo>
                  <a:pt x="464165" y="1771"/>
                </a:lnTo>
                <a:lnTo>
                  <a:pt x="0" y="288671"/>
                </a:lnTo>
                <a:lnTo>
                  <a:pt x="0" y="519810"/>
                </a:lnTo>
                <a:lnTo>
                  <a:pt x="829003" y="1215918"/>
                </a:lnTo>
                <a:lnTo>
                  <a:pt x="4774971" y="1201813"/>
                </a:lnTo>
                <a:lnTo>
                  <a:pt x="1663091" y="731625"/>
                </a:lnTo>
                <a:lnTo>
                  <a:pt x="783162" y="0"/>
                </a:lnTo>
                <a:close/>
              </a:path>
            </a:pathLst>
          </a:custGeom>
          <a:solidFill>
            <a:srgbClr val="52A138"/>
          </a:solidFill>
          <a:ln cap="flat" cmpd="sng" w="9525">
            <a:solidFill>
              <a:srgbClr val="52A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4"/>
              <a:buFont typeface="Calibri"/>
              <a:buNone/>
            </a:pPr>
            <a:r>
              <a:t/>
            </a:r>
            <a:endParaRPr b="0" i="0" sz="1904" u="none" cap="none" strike="noStrike">
              <a:solidFill>
                <a:srgbClr val="ED523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7"/>
          <p:cNvSpPr/>
          <p:nvPr/>
        </p:nvSpPr>
        <p:spPr>
          <a:xfrm>
            <a:off x="1" y="578158"/>
            <a:ext cx="6093068" cy="828790"/>
          </a:xfrm>
          <a:custGeom>
            <a:rect b="b" l="l" r="r" t="t"/>
            <a:pathLst>
              <a:path extrusionOk="0" h="746760" w="9635490">
                <a:moveTo>
                  <a:pt x="9635382" y="0"/>
                </a:moveTo>
                <a:lnTo>
                  <a:pt x="0" y="0"/>
                </a:lnTo>
                <a:lnTo>
                  <a:pt x="904855" y="744354"/>
                </a:lnTo>
                <a:lnTo>
                  <a:pt x="9635382" y="746522"/>
                </a:lnTo>
                <a:lnTo>
                  <a:pt x="9635382" y="0"/>
                </a:lnTo>
                <a:close/>
              </a:path>
            </a:pathLst>
          </a:custGeom>
          <a:solidFill>
            <a:srgbClr val="1F386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4"/>
              <a:buFont typeface="Calibri"/>
              <a:buNone/>
            </a:pPr>
            <a:r>
              <a:t/>
            </a:r>
            <a:endParaRPr b="0" i="0" sz="1904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7"/>
          <p:cNvSpPr/>
          <p:nvPr/>
        </p:nvSpPr>
        <p:spPr>
          <a:xfrm>
            <a:off x="0" y="0"/>
            <a:ext cx="1195754" cy="480262"/>
          </a:xfrm>
          <a:custGeom>
            <a:rect b="b" l="l" r="r" t="t"/>
            <a:pathLst>
              <a:path extrusionOk="0" h="454025" w="1056640">
                <a:moveTo>
                  <a:pt x="507743" y="0"/>
                </a:moveTo>
                <a:lnTo>
                  <a:pt x="0" y="1197"/>
                </a:lnTo>
                <a:lnTo>
                  <a:pt x="0" y="453595"/>
                </a:lnTo>
                <a:lnTo>
                  <a:pt x="1056614" y="453595"/>
                </a:lnTo>
                <a:lnTo>
                  <a:pt x="507743" y="0"/>
                </a:lnTo>
                <a:close/>
              </a:path>
            </a:pathLst>
          </a:custGeom>
          <a:solidFill>
            <a:srgbClr val="C2C5BE"/>
          </a:solidFill>
          <a:ln cap="flat" cmpd="sng" w="9525">
            <a:solidFill>
              <a:srgbClr val="C2C5B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4"/>
              <a:buFont typeface="Calibri"/>
              <a:buNone/>
            </a:pPr>
            <a:r>
              <a:t/>
            </a:r>
            <a:endParaRPr b="0" i="0" sz="1904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7"/>
          <p:cNvSpPr txBox="1"/>
          <p:nvPr>
            <p:ph type="title"/>
          </p:nvPr>
        </p:nvSpPr>
        <p:spPr>
          <a:xfrm>
            <a:off x="387498" y="887272"/>
            <a:ext cx="5166245" cy="50872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6100">
            <a:spAutoFit/>
          </a:bodyPr>
          <a:lstStyle/>
          <a:p>
            <a:pPr indent="0" lvl="0" marL="1343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/>
              <a:t>КУРГАНСКАЯ ОБЛАСТЬ, КУРТАМЫШСКИЙ РАЙОН</a:t>
            </a:r>
            <a:r>
              <a:rPr lang="ru-RU" sz="1600"/>
              <a:t> </a:t>
            </a:r>
            <a:br>
              <a:rPr lang="ru-RU" sz="1600"/>
            </a:br>
            <a:endParaRPr sz="1600"/>
          </a:p>
        </p:txBody>
      </p:sp>
      <p:sp>
        <p:nvSpPr>
          <p:cNvPr id="204" name="Google Shape;204;p7"/>
          <p:cNvSpPr txBox="1"/>
          <p:nvPr/>
        </p:nvSpPr>
        <p:spPr>
          <a:xfrm>
            <a:off x="993881" y="189958"/>
            <a:ext cx="4909277" cy="2320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425">
            <a:spAutoFit/>
          </a:bodyPr>
          <a:lstStyle/>
          <a:p>
            <a:pPr indent="0" lvl="0" marL="12186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1F4E79"/>
                </a:solidFill>
                <a:latin typeface="Arial"/>
                <a:ea typeface="Arial"/>
                <a:cs typeface="Arial"/>
                <a:sym typeface="Arial"/>
              </a:rPr>
              <a:t>НЕИСПОЛЬЗУЕМЫЕ ЗЕМЕЛЬНЫЕ УЧАСТКИ</a:t>
            </a:r>
            <a:endParaRPr sz="1400">
              <a:solidFill>
                <a:srgbClr val="1F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05" name="Google Shape;205;p7"/>
          <p:cNvGraphicFramePr/>
          <p:nvPr/>
        </p:nvGraphicFramePr>
        <p:xfrm>
          <a:off x="6196586" y="6208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{682AD5FA-5E19-4AB6-A9EA-E753A7B3DCD6}</a:tableStyleId>
              </a:tblPr>
              <a:tblGrid>
                <a:gridCol w="2674475"/>
                <a:gridCol w="3195475"/>
              </a:tblGrid>
              <a:tr h="276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Кадастровый номер земельного участка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cap="none" strike="noStrike">
                          <a:solidFill>
                            <a:srgbClr val="0C0C0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45:09:050502; 45:09:050604; 45:09:050503; 45:09:030703 500 м. северо-западнее с. Каминское</a:t>
                      </a:r>
                      <a:endParaRPr sz="10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276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Площадь земельного участка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Пашня - 1,1 тыс. га (</a:t>
                      </a:r>
                      <a:r>
                        <a:rPr b="0" i="0" lang="ru-RU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удаленность от производственной площадки 10 км)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179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Собственник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cap="none" strike="noStrike">
                          <a:solidFill>
                            <a:srgbClr val="0C0C0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Муниципальная собственность Обанинского сельсовета (не разграничена)</a:t>
                      </a:r>
                      <a:endParaRPr/>
                    </a:p>
                  </a:txBody>
                  <a:tcPr marT="41475" marB="41475" marR="82950" marL="82950"/>
                </a:tc>
              </a:tr>
              <a:tr h="179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Категория земель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Земли сельскохозяйственного назначения</a:t>
                      </a:r>
                      <a:endParaRPr/>
                    </a:p>
                  </a:txBody>
                  <a:tcPr marT="41475" marB="41475" marR="82950" marL="82950"/>
                </a:tc>
              </a:tr>
              <a:tr h="276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Разрешенное использование земельного участка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Для сельскохозяйственного использования</a:t>
                      </a:r>
                      <a:endParaRPr/>
                    </a:p>
                  </a:txBody>
                  <a:tcPr marT="41475" marB="41475" marR="82950" marL="82950"/>
                </a:tc>
              </a:tr>
              <a:tr h="276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Стоимость аренды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150 руб. за 1 га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297825">
                <a:tc>
                  <a:txBody>
                    <a:bodyPr/>
                    <a:lstStyle/>
                    <a:p>
                      <a:pPr indent="85725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Цена продажи</a:t>
                      </a:r>
                      <a:endParaRPr b="0" sz="1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-</a:t>
                      </a:r>
                      <a:endParaRPr b="0" sz="1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</a:tr>
              <a:tr h="142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Показатель почвенного плодородия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85725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0,64</a:t>
                      </a:r>
                      <a:endParaRPr b="0" sz="1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</a:tr>
              <a:tr h="414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Урожайность, ц/га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85725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Зерновые, зернобобовые - 16,24 ц/га</a:t>
                      </a:r>
                      <a:endParaRPr/>
                    </a:p>
                    <a:p>
                      <a:pPr indent="0" lvl="0" marL="85725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Однолетние травы на зеленый корм - 66,1 ц/га</a:t>
                      </a:r>
                      <a:endParaRPr/>
                    </a:p>
                    <a:p>
                      <a:pPr indent="0" lvl="0" marL="85725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Кукуруза - 127,7 ц/га</a:t>
                      </a:r>
                      <a:endParaRPr b="0" sz="1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</a:tr>
              <a:tr h="179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Последний год использования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2006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179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Механизм предоставления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cap="none" strike="noStrike">
                          <a:solidFill>
                            <a:srgbClr val="0C0C0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Постановка на государственный кадастровый учет; Предоставления земельного участка в аренду.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</a:tbl>
          </a:graphicData>
        </a:graphic>
      </p:graphicFrame>
      <p:pic>
        <p:nvPicPr>
          <p:cNvPr id="206" name="Google Shape;20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27825" y="3679154"/>
            <a:ext cx="4075333" cy="2994617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207" name="Google Shape;207;p7"/>
          <p:cNvSpPr txBox="1"/>
          <p:nvPr/>
        </p:nvSpPr>
        <p:spPr>
          <a:xfrm>
            <a:off x="2629591" y="1562693"/>
            <a:ext cx="1718740" cy="261610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10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Каминский сельсовет</a:t>
            </a:r>
            <a:endParaRPr b="1" sz="1100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8"/>
          <p:cNvSpPr/>
          <p:nvPr/>
        </p:nvSpPr>
        <p:spPr>
          <a:xfrm>
            <a:off x="0" y="0"/>
            <a:ext cx="4955869" cy="1241721"/>
          </a:xfrm>
          <a:custGeom>
            <a:rect b="b" l="l" r="r" t="t"/>
            <a:pathLst>
              <a:path extrusionOk="0" h="1216025" w="4775200">
                <a:moveTo>
                  <a:pt x="783162" y="0"/>
                </a:moveTo>
                <a:lnTo>
                  <a:pt x="464165" y="1771"/>
                </a:lnTo>
                <a:lnTo>
                  <a:pt x="0" y="288671"/>
                </a:lnTo>
                <a:lnTo>
                  <a:pt x="0" y="519810"/>
                </a:lnTo>
                <a:lnTo>
                  <a:pt x="829003" y="1215918"/>
                </a:lnTo>
                <a:lnTo>
                  <a:pt x="4774971" y="1201813"/>
                </a:lnTo>
                <a:lnTo>
                  <a:pt x="1663091" y="731625"/>
                </a:lnTo>
                <a:lnTo>
                  <a:pt x="783162" y="0"/>
                </a:lnTo>
                <a:close/>
              </a:path>
            </a:pathLst>
          </a:custGeom>
          <a:solidFill>
            <a:srgbClr val="52A138"/>
          </a:solidFill>
          <a:ln cap="flat" cmpd="sng" w="9525">
            <a:solidFill>
              <a:srgbClr val="52A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4"/>
              <a:buFont typeface="Calibri"/>
              <a:buNone/>
            </a:pPr>
            <a:r>
              <a:t/>
            </a:r>
            <a:endParaRPr b="0" i="0" sz="1904" u="none" cap="none" strike="noStrike">
              <a:solidFill>
                <a:srgbClr val="ED523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8"/>
          <p:cNvSpPr/>
          <p:nvPr/>
        </p:nvSpPr>
        <p:spPr>
          <a:xfrm>
            <a:off x="1" y="578158"/>
            <a:ext cx="5794717" cy="828790"/>
          </a:xfrm>
          <a:custGeom>
            <a:rect b="b" l="l" r="r" t="t"/>
            <a:pathLst>
              <a:path extrusionOk="0" h="746760" w="9635490">
                <a:moveTo>
                  <a:pt x="9635382" y="0"/>
                </a:moveTo>
                <a:lnTo>
                  <a:pt x="0" y="0"/>
                </a:lnTo>
                <a:lnTo>
                  <a:pt x="904855" y="744354"/>
                </a:lnTo>
                <a:lnTo>
                  <a:pt x="9635382" y="746522"/>
                </a:lnTo>
                <a:lnTo>
                  <a:pt x="9635382" y="0"/>
                </a:lnTo>
                <a:close/>
              </a:path>
            </a:pathLst>
          </a:custGeom>
          <a:solidFill>
            <a:srgbClr val="1F386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4"/>
              <a:buFont typeface="Calibri"/>
              <a:buNone/>
            </a:pPr>
            <a:r>
              <a:t/>
            </a:r>
            <a:endParaRPr b="0" i="0" sz="1904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8"/>
          <p:cNvSpPr/>
          <p:nvPr/>
        </p:nvSpPr>
        <p:spPr>
          <a:xfrm>
            <a:off x="0" y="0"/>
            <a:ext cx="1195754" cy="480262"/>
          </a:xfrm>
          <a:custGeom>
            <a:rect b="b" l="l" r="r" t="t"/>
            <a:pathLst>
              <a:path extrusionOk="0" h="454025" w="1056640">
                <a:moveTo>
                  <a:pt x="507743" y="0"/>
                </a:moveTo>
                <a:lnTo>
                  <a:pt x="0" y="1197"/>
                </a:lnTo>
                <a:lnTo>
                  <a:pt x="0" y="453595"/>
                </a:lnTo>
                <a:lnTo>
                  <a:pt x="1056614" y="453595"/>
                </a:lnTo>
                <a:lnTo>
                  <a:pt x="507743" y="0"/>
                </a:lnTo>
                <a:close/>
              </a:path>
            </a:pathLst>
          </a:custGeom>
          <a:solidFill>
            <a:srgbClr val="C2C5BE"/>
          </a:solidFill>
          <a:ln cap="flat" cmpd="sng" w="9525">
            <a:solidFill>
              <a:srgbClr val="C2C5B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4"/>
              <a:buFont typeface="Calibri"/>
              <a:buNone/>
            </a:pPr>
            <a:r>
              <a:t/>
            </a:r>
            <a:endParaRPr b="0" i="0" sz="1904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8"/>
          <p:cNvSpPr txBox="1"/>
          <p:nvPr>
            <p:ph type="title"/>
          </p:nvPr>
        </p:nvSpPr>
        <p:spPr>
          <a:xfrm>
            <a:off x="652010" y="805698"/>
            <a:ext cx="5166245" cy="57027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6100">
            <a:spAutoFit/>
          </a:bodyPr>
          <a:lstStyle/>
          <a:p>
            <a:pPr indent="0" lvl="0" marL="1343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br>
              <a:rPr lang="ru-RU" sz="1800"/>
            </a:br>
            <a:endParaRPr sz="1800"/>
          </a:p>
        </p:txBody>
      </p:sp>
      <p:pic>
        <p:nvPicPr>
          <p:cNvPr descr="C:\Users\Admin\Desktop\с. Михалево.png" id="217" name="Google Shape;21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1026" y="1472427"/>
            <a:ext cx="5531017" cy="523701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8" name="Google Shape;218;p8"/>
          <p:cNvGraphicFramePr/>
          <p:nvPr/>
        </p:nvGraphicFramePr>
        <p:xfrm>
          <a:off x="5812043" y="15240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{138034E0-EF1F-4784-8835-8ABD8AAEB4DA}</a:tableStyleId>
              </a:tblPr>
              <a:tblGrid>
                <a:gridCol w="2341050"/>
                <a:gridCol w="3846000"/>
              </a:tblGrid>
              <a:tr h="345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ru-RU" sz="800" u="none" cap="none" strike="noStrike"/>
                        <a:t>Площадь площадки </a:t>
                      </a:r>
                      <a:endParaRPr b="1" sz="8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ru-RU" sz="800" u="none" cap="none" strike="noStrike"/>
                        <a:t>10 га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ru-RU" sz="800" u="none" cap="none" strike="noStrike"/>
                        <a:t>Пашня 1000 га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ru-RU" sz="800" u="none" cap="none" strike="noStrike"/>
                        <a:t>Пастбища 3000 га</a:t>
                      </a:r>
                      <a:endParaRPr sz="8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</a:tr>
              <a:tr h="248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ru-RU" sz="800" u="none" cap="none" strike="noStrike"/>
                        <a:t>Кадастровый номер участка/квартала  </a:t>
                      </a:r>
                      <a:endParaRPr b="1" sz="8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ru-RU" sz="800" u="none" cap="none" strike="noStrike"/>
                        <a:t>45:18:012501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ru-RU" sz="800" u="none" cap="none" strike="noStrike"/>
                        <a:t>150 м. северо-восточное с. Михалево</a:t>
                      </a:r>
                      <a:endParaRPr sz="8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</a:tr>
              <a:tr h="248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ru-RU" sz="800" u="none" cap="none" strike="noStrike"/>
                        <a:t>Собственник </a:t>
                      </a:r>
                      <a:endParaRPr b="1" sz="8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ru-RU" sz="800" u="none" cap="none" strike="noStrike"/>
                        <a:t>Земельный участок, муниципальная собственность на который не разграничена</a:t>
                      </a:r>
                      <a:endParaRPr sz="8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</a:tr>
              <a:tr h="150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ru-RU" sz="800" u="none" cap="none" strike="noStrike"/>
                        <a:t>Категория земель</a:t>
                      </a:r>
                      <a:endParaRPr b="1" sz="8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ru-RU" sz="800" u="none" cap="none" strike="noStrike"/>
                        <a:t>Земли населенного пункта</a:t>
                      </a:r>
                      <a:endParaRPr sz="8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</a:tr>
              <a:tr h="254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ru-RU" sz="800" u="none" cap="none" strike="noStrike"/>
                        <a:t>Основные виды разрешенного использования</a:t>
                      </a:r>
                      <a:endParaRPr b="1" sz="8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ru-RU" sz="800" u="none" cap="none" strike="noStrike"/>
                        <a:t>Сельскохозяйственное использование (животноводство)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</a:tr>
              <a:tr h="151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ru-RU" sz="800" u="none" cap="none" strike="noStrike"/>
                        <a:t>Электроснабжение</a:t>
                      </a:r>
                      <a:endParaRPr b="1" sz="8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ru-RU" sz="800" u="none" cap="none" strike="noStrike"/>
                        <a:t>Расстояние до ВЛ-10кВ 150 м. </a:t>
                      </a: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Максимальная (допустимая к подключению) мощность 0,4 МВт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54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ru-RU" sz="800" u="none" cap="none" strike="noStrike"/>
                        <a:t>Газоснабжение</a:t>
                      </a:r>
                      <a:endParaRPr b="1" sz="8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ru-RU" sz="800" u="none" cap="none" strike="noStrike"/>
                        <a:t>В планах проведение газопровода до с. Целинное в 2024 году. (расстояние от с. Целинное до с. Михалево 27 км.)</a:t>
                      </a:r>
                      <a:endParaRPr sz="8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</a:tr>
              <a:tr h="151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ru-RU" sz="800" u="none" cap="none" strike="noStrike"/>
                        <a:t>Водоснабжение </a:t>
                      </a:r>
                      <a:endParaRPr b="1" sz="8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ru-RU" sz="800" u="none" cap="none" strike="noStrike"/>
                        <a:t> На территории участка  имеется действующая скважина</a:t>
                      </a:r>
                      <a:endParaRPr sz="8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</a:tr>
              <a:tr h="254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ru-RU" sz="800" u="none" cap="none" strike="noStrike"/>
                        <a:t>Водоотведение</a:t>
                      </a:r>
                      <a:endParaRPr b="1" sz="8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ru-RU" sz="800" u="none" cap="none" strike="noStrike"/>
                        <a:t>Возможно строительство локальной канализации с отводом нечистот в септик.</a:t>
                      </a:r>
                      <a:endParaRPr sz="8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</a:tr>
              <a:tr h="151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ru-RU" sz="800" u="none" cap="none" strike="noStrike"/>
                        <a:t>Подъездные пути</a:t>
                      </a:r>
                      <a:endParaRPr b="1" sz="8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ru-RU" sz="800" u="none" cap="none" strike="noStrike"/>
                        <a:t>Обеспечены грунтовым покрытием, 23 км до асфальтированной дороги</a:t>
                      </a:r>
                      <a:endParaRPr sz="8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</a:tr>
              <a:tr h="151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ru-RU" sz="800" u="none" cap="none" strike="noStrike"/>
                        <a:t>Санитарно-защитная зона</a:t>
                      </a:r>
                      <a:endParaRPr b="1" sz="8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ru-RU" sz="800" u="none" cap="none" strike="noStrike"/>
                        <a:t>Расстояние до ближайших жилых домов 150 м.</a:t>
                      </a:r>
                      <a:endParaRPr sz="8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</a:tr>
              <a:tr h="248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ru-RU" sz="800" u="none" cap="none" strike="noStrike"/>
                        <a:t>Механизм предоставления инвестиционной площадки</a:t>
                      </a:r>
                      <a:endParaRPr b="1" sz="8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ru-RU" sz="800" u="none" cap="none" strike="noStrike"/>
                        <a:t>1) Предоставление земельного участка в аренду без проведения торгов в целях реализации масштабных инвестиционных проектов с последующим правом выкупа;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ru-RU" sz="800" u="none" cap="none" strike="noStrike"/>
                        <a:t>2)Аукцион по аренде/собственности земельных участков</a:t>
                      </a:r>
                      <a:endParaRPr b="0" sz="8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</a:tr>
              <a:tr h="151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ru-RU" sz="800" u="none" cap="none" strike="noStrike"/>
                        <a:t>Наличие объектов недвижимости</a:t>
                      </a:r>
                      <a:endParaRPr b="1" sz="8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ru-RU" sz="800" u="none" cap="none" strike="noStrike"/>
                        <a:t>Объектов нет</a:t>
                      </a:r>
                      <a:endParaRPr sz="800" u="none" cap="none" strike="noStrik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/>
                </a:tc>
              </a:tr>
            </a:tbl>
          </a:graphicData>
        </a:graphic>
      </p:graphicFrame>
      <p:sp>
        <p:nvSpPr>
          <p:cNvPr id="219" name="Google Shape;219;p8"/>
          <p:cNvSpPr txBox="1"/>
          <p:nvPr/>
        </p:nvSpPr>
        <p:spPr>
          <a:xfrm>
            <a:off x="281026" y="740564"/>
            <a:ext cx="5513692" cy="52154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6100">
            <a:spAutoFit/>
          </a:bodyPr>
          <a:lstStyle/>
          <a:p>
            <a:pPr indent="0" lvl="0" marL="1343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1" i="0" lang="ru-RU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КУРГАНСКАЯ ОБЛАСТЬ, ЦЕЛИННЫЙ РАЙОН, </a:t>
            </a:r>
            <a:endParaRPr/>
          </a:p>
          <a:p>
            <a:pPr indent="0" lvl="0" marL="13434" marR="0" rtl="0" algn="ctr">
              <a:lnSpc>
                <a:spcPct val="100000"/>
              </a:lnSpc>
              <a:spcBef>
                <a:spcPts val="12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1" i="0" lang="ru-RU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С. МИХАЛЕВО</a:t>
            </a:r>
            <a:endParaRPr b="1" i="0"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8"/>
          <p:cNvSpPr txBox="1"/>
          <p:nvPr/>
        </p:nvSpPr>
        <p:spPr>
          <a:xfrm>
            <a:off x="1020232" y="56481"/>
            <a:ext cx="4909277" cy="4635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425">
            <a:spAutoFit/>
          </a:bodyPr>
          <a:lstStyle/>
          <a:p>
            <a:pPr indent="0" lvl="0" marL="12186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1F4E79"/>
                </a:solidFill>
                <a:latin typeface="Arial"/>
                <a:ea typeface="Arial"/>
                <a:cs typeface="Arial"/>
                <a:sym typeface="Arial"/>
              </a:rPr>
              <a:t>ИНВЕСТИЦИОННАЯ ПЛОЩАДКА </a:t>
            </a:r>
            <a:endParaRPr b="1" sz="1400">
              <a:solidFill>
                <a:srgbClr val="1F4E7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186" marR="0" rtl="0" algn="ctr">
              <a:spcBef>
                <a:spcPts val="132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1F4E79"/>
                </a:solidFill>
                <a:latin typeface="Arial"/>
                <a:ea typeface="Arial"/>
                <a:cs typeface="Arial"/>
                <a:sym typeface="Arial"/>
              </a:rPr>
              <a:t>под размещение животноводческой фермы</a:t>
            </a:r>
            <a:endParaRPr sz="1400">
              <a:solidFill>
                <a:srgbClr val="1F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8"/>
          <p:cNvSpPr/>
          <p:nvPr/>
        </p:nvSpPr>
        <p:spPr>
          <a:xfrm>
            <a:off x="5929509" y="3937820"/>
            <a:ext cx="5708072" cy="2550848"/>
          </a:xfrm>
          <a:prstGeom prst="rect">
            <a:avLst/>
          </a:prstGeom>
          <a:noFill/>
          <a:ln>
            <a:noFill/>
          </a:ln>
        </p:spPr>
        <p:txBody>
          <a:bodyPr anchorCtr="0" anchor="t" bIns="41475" lIns="82950" spcFirstLastPara="1" rIns="82950" wrap="square" tIns="41475">
            <a:spAutoFit/>
          </a:bodyPr>
          <a:lstStyle/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Предоставление земельного участка без проведения торгов.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 рамках мероприятий программы поддержки начинающих фермеров возможно получить грант в размере до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5,0 млн. рублей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на условиях 10% долевого финансирования целевых расходов за счет собственных средств крестьянского (фермерского) хозяйства.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Возмещение до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50 %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затрат на приобретение оборудования для животноводства при строительстве молочно-товарной фермы до 400 голов коров но не более 30 млн. руб.;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Субсидирование до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25 %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затрат на строительство молочных комплексов  от 400 голов коров;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Возмещение до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65 %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затрат, понесенных в связи с приобретением молодняка сельскохозяйственных животных;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Получение льготных краткосрочных кредитов до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5%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направленных на развитие отрасли животноводства по следующим направлениям: на приобретение молодняка сельскохозяйственных животных, кормов, ветеринарных препаратов.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Возмещение части затрат на 1 килограмм реализованного и (или) отгруженного на собственную переработку коровьего молока;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Субсидии на техническое перевооружение производства сельскохозяйственных товаропроизводителей в рамках приоритетных отраслей животноводства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40%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на кормозаготовительную технику и оборудование, оборудование для ферм 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⮚"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Субсидирование на приобретение не племенного скота </a:t>
            </a:r>
            <a:r>
              <a:rPr b="1" i="0" lang="ru-RU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60 %</a:t>
            </a: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от стоимости, при приобретении от 20 голов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16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16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\\Server\depdoc\Отдел растениеводства и механизации\СЛУЖБА МОНИТОРИНГА ЗСХ\! Информация и письма 2020\Ивестпредложения\Предложения 10 площадок по 3 тыс. га\Целинный район\WhatsApp Image 2020-10-09 at 09.46.34.jpeg" id="227" name="Google Shape;227;p9"/>
          <p:cNvPicPr preferRelativeResize="0"/>
          <p:nvPr/>
        </p:nvPicPr>
        <p:blipFill rotWithShape="1">
          <a:blip r:embed="rId3">
            <a:alphaModFix/>
          </a:blip>
          <a:srcRect b="19495" l="8887" r="0" t="0"/>
          <a:stretch/>
        </p:blipFill>
        <p:spPr>
          <a:xfrm>
            <a:off x="281026" y="3994030"/>
            <a:ext cx="4321827" cy="286397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228" name="Google Shape;228;p9"/>
          <p:cNvSpPr/>
          <p:nvPr/>
        </p:nvSpPr>
        <p:spPr>
          <a:xfrm>
            <a:off x="0" y="0"/>
            <a:ext cx="4955869" cy="1241721"/>
          </a:xfrm>
          <a:custGeom>
            <a:rect b="b" l="l" r="r" t="t"/>
            <a:pathLst>
              <a:path extrusionOk="0" h="1216025" w="4775200">
                <a:moveTo>
                  <a:pt x="783162" y="0"/>
                </a:moveTo>
                <a:lnTo>
                  <a:pt x="464165" y="1771"/>
                </a:lnTo>
                <a:lnTo>
                  <a:pt x="0" y="288671"/>
                </a:lnTo>
                <a:lnTo>
                  <a:pt x="0" y="519810"/>
                </a:lnTo>
                <a:lnTo>
                  <a:pt x="829003" y="1215918"/>
                </a:lnTo>
                <a:lnTo>
                  <a:pt x="4774971" y="1201813"/>
                </a:lnTo>
                <a:lnTo>
                  <a:pt x="1663091" y="731625"/>
                </a:lnTo>
                <a:lnTo>
                  <a:pt x="783162" y="0"/>
                </a:lnTo>
                <a:close/>
              </a:path>
            </a:pathLst>
          </a:custGeom>
          <a:solidFill>
            <a:srgbClr val="52A138"/>
          </a:solidFill>
          <a:ln cap="flat" cmpd="sng" w="9525">
            <a:solidFill>
              <a:srgbClr val="52A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4"/>
              <a:buFont typeface="Calibri"/>
              <a:buNone/>
            </a:pPr>
            <a:r>
              <a:t/>
            </a:r>
            <a:endParaRPr b="0" i="0" sz="1904" u="none" cap="none" strike="noStrike">
              <a:solidFill>
                <a:srgbClr val="ED523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9"/>
          <p:cNvSpPr/>
          <p:nvPr/>
        </p:nvSpPr>
        <p:spPr>
          <a:xfrm>
            <a:off x="1" y="578158"/>
            <a:ext cx="6093068" cy="828790"/>
          </a:xfrm>
          <a:custGeom>
            <a:rect b="b" l="l" r="r" t="t"/>
            <a:pathLst>
              <a:path extrusionOk="0" h="746760" w="9635490">
                <a:moveTo>
                  <a:pt x="9635382" y="0"/>
                </a:moveTo>
                <a:lnTo>
                  <a:pt x="0" y="0"/>
                </a:lnTo>
                <a:lnTo>
                  <a:pt x="904855" y="744354"/>
                </a:lnTo>
                <a:lnTo>
                  <a:pt x="9635382" y="746522"/>
                </a:lnTo>
                <a:lnTo>
                  <a:pt x="9635382" y="0"/>
                </a:lnTo>
                <a:close/>
              </a:path>
            </a:pathLst>
          </a:custGeom>
          <a:solidFill>
            <a:srgbClr val="1F386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4"/>
              <a:buFont typeface="Calibri"/>
              <a:buNone/>
            </a:pPr>
            <a:r>
              <a:t/>
            </a:r>
            <a:endParaRPr b="0" i="0" sz="1904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9"/>
          <p:cNvSpPr/>
          <p:nvPr/>
        </p:nvSpPr>
        <p:spPr>
          <a:xfrm>
            <a:off x="0" y="0"/>
            <a:ext cx="1195754" cy="480262"/>
          </a:xfrm>
          <a:custGeom>
            <a:rect b="b" l="l" r="r" t="t"/>
            <a:pathLst>
              <a:path extrusionOk="0" h="454025" w="1056640">
                <a:moveTo>
                  <a:pt x="507743" y="0"/>
                </a:moveTo>
                <a:lnTo>
                  <a:pt x="0" y="1197"/>
                </a:lnTo>
                <a:lnTo>
                  <a:pt x="0" y="453595"/>
                </a:lnTo>
                <a:lnTo>
                  <a:pt x="1056614" y="453595"/>
                </a:lnTo>
                <a:lnTo>
                  <a:pt x="507743" y="0"/>
                </a:lnTo>
                <a:close/>
              </a:path>
            </a:pathLst>
          </a:custGeom>
          <a:solidFill>
            <a:srgbClr val="C2C5BE"/>
          </a:solidFill>
          <a:ln cap="flat" cmpd="sng" w="9525">
            <a:solidFill>
              <a:srgbClr val="C2C5B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4"/>
              <a:buFont typeface="Calibri"/>
              <a:buNone/>
            </a:pPr>
            <a:r>
              <a:t/>
            </a:r>
            <a:endParaRPr b="0" i="0" sz="1904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9"/>
          <p:cNvSpPr txBox="1"/>
          <p:nvPr>
            <p:ph type="title"/>
          </p:nvPr>
        </p:nvSpPr>
        <p:spPr>
          <a:xfrm>
            <a:off x="652010" y="805698"/>
            <a:ext cx="5166245" cy="57027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6100">
            <a:spAutoFit/>
          </a:bodyPr>
          <a:lstStyle/>
          <a:p>
            <a:pPr indent="0" lvl="0" marL="1343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br>
              <a:rPr lang="ru-RU" sz="1800"/>
            </a:br>
            <a:endParaRPr sz="1800"/>
          </a:p>
        </p:txBody>
      </p:sp>
      <p:sp>
        <p:nvSpPr>
          <p:cNvPr id="232" name="Google Shape;232;p9"/>
          <p:cNvSpPr txBox="1"/>
          <p:nvPr/>
        </p:nvSpPr>
        <p:spPr>
          <a:xfrm>
            <a:off x="281026" y="885475"/>
            <a:ext cx="5513692" cy="23172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6100">
            <a:spAutoFit/>
          </a:bodyPr>
          <a:lstStyle/>
          <a:p>
            <a:pPr indent="0" lvl="0" marL="1343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1" i="0" lang="ru-RU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КУРГАНСКАЯ ОБЛАСТЬ, ЦЕЛИННЫЙ РАЙОН</a:t>
            </a:r>
            <a:endParaRPr/>
          </a:p>
        </p:txBody>
      </p:sp>
      <p:sp>
        <p:nvSpPr>
          <p:cNvPr id="233" name="Google Shape;233;p9"/>
          <p:cNvSpPr txBox="1"/>
          <p:nvPr/>
        </p:nvSpPr>
        <p:spPr>
          <a:xfrm>
            <a:off x="1020232" y="167743"/>
            <a:ext cx="4909277" cy="2320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425">
            <a:spAutoFit/>
          </a:bodyPr>
          <a:lstStyle/>
          <a:p>
            <a:pPr indent="0" lvl="0" marL="12186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1F4E79"/>
                </a:solidFill>
                <a:latin typeface="Arial"/>
                <a:ea typeface="Arial"/>
                <a:cs typeface="Arial"/>
                <a:sym typeface="Arial"/>
              </a:rPr>
              <a:t>НЕИСПОЛЬЗУЕМЫЕ ЗЕМЕЛЬНЫЕ УЧАСТКИ</a:t>
            </a:r>
            <a:endParaRPr sz="1400">
              <a:solidFill>
                <a:srgbClr val="1F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34" name="Google Shape;234;p9"/>
          <p:cNvGraphicFramePr/>
          <p:nvPr/>
        </p:nvGraphicFramePr>
        <p:xfrm>
          <a:off x="6196586" y="6208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{682AD5FA-5E19-4AB6-A9EA-E753A7B3DCD6}</a:tableStyleId>
              </a:tblPr>
              <a:tblGrid>
                <a:gridCol w="2674475"/>
                <a:gridCol w="3195475"/>
              </a:tblGrid>
              <a:tr h="276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Кадастровый номер земельного участка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Невостребованные земельные доли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276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Площадь земельного участка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Пашня - 3 тыс. га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Пастбища - 1 тыс. га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(</a:t>
                      </a:r>
                      <a:r>
                        <a:rPr b="0" i="0" lang="ru-RU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удаленность от производственной площадки 7км)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179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Собственник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Муниципальная собственность</a:t>
                      </a:r>
                      <a:endParaRPr/>
                    </a:p>
                  </a:txBody>
                  <a:tcPr marT="41475" marB="41475" marR="82950" marL="82950"/>
                </a:tc>
              </a:tr>
              <a:tr h="179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Категория земель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Земли сельскохозяйственного назначения</a:t>
                      </a:r>
                      <a:endParaRPr/>
                    </a:p>
                  </a:txBody>
                  <a:tcPr marT="41475" marB="41475" marR="82950" marL="82950"/>
                </a:tc>
              </a:tr>
              <a:tr h="276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Разрешенное использование земельного участка</a:t>
                      </a:r>
                      <a:endParaRPr/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Для сельскохозяйственного использования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t/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276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Стоимость аренды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141 руб. за 1 га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297825">
                <a:tc>
                  <a:txBody>
                    <a:bodyPr/>
                    <a:lstStyle/>
                    <a:p>
                      <a:pPr indent="85725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Цена продажи</a:t>
                      </a:r>
                      <a:endParaRPr b="0" sz="1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  <a:tc>
                  <a:txBody>
                    <a:bodyPr/>
                    <a:lstStyle/>
                    <a:p>
                      <a:pPr indent="85725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b="0" sz="1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</a:tr>
              <a:tr h="142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Показатель почвенного плодородия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85725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0,67</a:t>
                      </a:r>
                      <a:endParaRPr b="0" sz="1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</a:tr>
              <a:tr h="414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Урожайность, ц/га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85725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Зерновые, зернобобовые - 13,04 ц/га</a:t>
                      </a:r>
                      <a:endParaRPr/>
                    </a:p>
                    <a:p>
                      <a:pPr indent="0" lvl="0" marL="85725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Однолетние травы на зеленый корм - 44,8 ц/га</a:t>
                      </a:r>
                      <a:endParaRPr/>
                    </a:p>
                    <a:p>
                      <a:pPr indent="0" lvl="0" marL="85725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lang="ru-RU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Кукуруза – 111,8 ц/га</a:t>
                      </a:r>
                      <a:endParaRPr/>
                    </a:p>
                    <a:p>
                      <a:pPr indent="0" lvl="0" marL="85725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t/>
                      </a:r>
                      <a:endParaRPr b="0" sz="1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00" marB="0" marR="7500" marL="7500"/>
                </a:tc>
              </a:tr>
              <a:tr h="179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Последний год использования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2015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</a:tr>
              <a:tr h="179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ru-RU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Механизм предоставления</a:t>
                      </a:r>
                      <a:endParaRPr b="0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82950" marL="82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cap="none" strike="noStrike">
                          <a:solidFill>
                            <a:srgbClr val="0C0C0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Постановка на государственный кадастровый учет; Предоставления земельного участка в аренду.</a:t>
                      </a:r>
                      <a:endParaRPr/>
                    </a:p>
                  </a:txBody>
                  <a:tcPr marT="41475" marB="41475" marR="82950" marL="82950"/>
                </a:tc>
              </a:tr>
            </a:tbl>
          </a:graphicData>
        </a:graphic>
      </p:graphicFrame>
      <p:pic>
        <p:nvPicPr>
          <p:cNvPr descr="\\Server\depdoc\Отдел растениеводства и механизации\СЛУЖБА МОНИТОРИНГА ЗСХ\! Информация и письма 2020\Ивестпредложения\Предложения 10 площадок по 3 тыс. га\Целинный район\Целинный.png" id="235" name="Google Shape;235;p9"/>
          <p:cNvPicPr preferRelativeResize="0"/>
          <p:nvPr/>
        </p:nvPicPr>
        <p:blipFill rotWithShape="1">
          <a:blip r:embed="rId4">
            <a:alphaModFix/>
          </a:blip>
          <a:srcRect b="2713" l="0" r="0" t="0"/>
          <a:stretch/>
        </p:blipFill>
        <p:spPr>
          <a:xfrm>
            <a:off x="308998" y="1534020"/>
            <a:ext cx="3068376" cy="22947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\Server\depdoc\Отдел растениеводства и механизации\СЛУЖБА МОНИТОРИНГА ЗСХ\! Информация и письма 2020\Ивестпредложения\Предложения 10 площадок по 3 тыс. га\Целинный район\WhatsApp Image 2020-10-09 at 09.46.34 (1).jpeg" id="236" name="Google Shape;236;p9"/>
          <p:cNvPicPr preferRelativeResize="0"/>
          <p:nvPr/>
        </p:nvPicPr>
        <p:blipFill rotWithShape="1">
          <a:blip r:embed="rId5">
            <a:alphaModFix/>
          </a:blip>
          <a:srcRect b="14969" l="11043" r="0" t="0"/>
          <a:stretch/>
        </p:blipFill>
        <p:spPr>
          <a:xfrm>
            <a:off x="2968558" y="2336508"/>
            <a:ext cx="3124511" cy="2239953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2020-09-28T10:48:53Z</dcterms:created>
  <dc:creator>251</dc:creator>
</cp:coreProperties>
</file>